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0" r:id="rId2"/>
    <p:sldMasterId id="2147483672" r:id="rId3"/>
    <p:sldMasterId id="2147483684" r:id="rId4"/>
    <p:sldMasterId id="2147483697" r:id="rId5"/>
  </p:sldMasterIdLst>
  <p:sldIdLst>
    <p:sldId id="256" r:id="rId6"/>
    <p:sldId id="287" r:id="rId7"/>
    <p:sldId id="282" r:id="rId8"/>
    <p:sldId id="283" r:id="rId9"/>
    <p:sldId id="261" r:id="rId10"/>
    <p:sldId id="257" r:id="rId11"/>
    <p:sldId id="258" r:id="rId12"/>
    <p:sldId id="259" r:id="rId13"/>
    <p:sldId id="260" r:id="rId14"/>
    <p:sldId id="280" r:id="rId15"/>
    <p:sldId id="281" r:id="rId16"/>
    <p:sldId id="263" r:id="rId17"/>
    <p:sldId id="276" r:id="rId18"/>
    <p:sldId id="277" r:id="rId19"/>
    <p:sldId id="278" r:id="rId20"/>
    <p:sldId id="279" r:id="rId21"/>
    <p:sldId id="288" r:id="rId22"/>
    <p:sldId id="289" r:id="rId23"/>
    <p:sldId id="342" r:id="rId24"/>
    <p:sldId id="293" r:id="rId25"/>
    <p:sldId id="296" r:id="rId26"/>
    <p:sldId id="290" r:id="rId27"/>
    <p:sldId id="292" r:id="rId28"/>
    <p:sldId id="294" r:id="rId29"/>
    <p:sldId id="291" r:id="rId30"/>
    <p:sldId id="295" r:id="rId31"/>
    <p:sldId id="300" r:id="rId32"/>
    <p:sldId id="297" r:id="rId33"/>
    <p:sldId id="298" r:id="rId34"/>
    <p:sldId id="343" r:id="rId35"/>
    <p:sldId id="299" r:id="rId36"/>
    <p:sldId id="344" r:id="rId37"/>
    <p:sldId id="301" r:id="rId38"/>
    <p:sldId id="302" r:id="rId39"/>
    <p:sldId id="303" r:id="rId40"/>
    <p:sldId id="304" r:id="rId41"/>
    <p:sldId id="315" r:id="rId42"/>
    <p:sldId id="316" r:id="rId43"/>
    <p:sldId id="318" r:id="rId44"/>
    <p:sldId id="314" r:id="rId45"/>
    <p:sldId id="305" r:id="rId46"/>
    <p:sldId id="306" r:id="rId47"/>
    <p:sldId id="330" r:id="rId48"/>
    <p:sldId id="307" r:id="rId49"/>
    <p:sldId id="308" r:id="rId50"/>
    <p:sldId id="309" r:id="rId51"/>
    <p:sldId id="310" r:id="rId52"/>
    <p:sldId id="312" r:id="rId53"/>
    <p:sldId id="311" r:id="rId54"/>
    <p:sldId id="333" r:id="rId55"/>
    <p:sldId id="313" r:id="rId56"/>
    <p:sldId id="320" r:id="rId57"/>
    <p:sldId id="321" r:id="rId58"/>
    <p:sldId id="322" r:id="rId59"/>
    <p:sldId id="323" r:id="rId60"/>
    <p:sldId id="324" r:id="rId61"/>
    <p:sldId id="325" r:id="rId62"/>
    <p:sldId id="326" r:id="rId63"/>
    <p:sldId id="327" r:id="rId64"/>
    <p:sldId id="328" r:id="rId65"/>
    <p:sldId id="331" r:id="rId66"/>
    <p:sldId id="332" r:id="rId67"/>
    <p:sldId id="335" r:id="rId68"/>
    <p:sldId id="336" r:id="rId69"/>
    <p:sldId id="337" r:id="rId70"/>
    <p:sldId id="339" r:id="rId71"/>
    <p:sldId id="340" r:id="rId7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27F97BB-C833-4FB7-BDE5-3F7075034690}" styleName="สไตล์ธีม 2 - เน้น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สไตล์ธีม 2 - เน้น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สไตล์สีอ่อน 1 - เน้น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สไตล์สีอ่อน 1 - เน้น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B344D84-9AFB-497E-A393-DC336BA19D2E}" styleName="สไตล์สีปานกลาง 3 - เน้น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สไตล์สีอ่อน 3 - เน้น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สไตล์สีอ่อน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สไตล์สีอ่อน 3 - เน้น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สไตล์สีปานกลาง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113A9D2-9D6B-4929-AA2D-F23B5EE8CBE7}" styleName="สไตล์ธีม 2 - เน้น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27102A9-8310-4765-A935-A1911B00CA55}" styleName="สไตล์สีอ่อน 1 - เน้น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3296810-A885-4BE3-A3E7-6D5BEEA58F35}" styleName="สไตล์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799B23B-EC83-4686-B30A-512413B5E67A}" styleName="สไตล์สีอ่อน 3 - เน้น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สไตล์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สไตล์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29" autoAdjust="0"/>
    <p:restoredTop sz="94660"/>
  </p:normalViewPr>
  <p:slideViewPr>
    <p:cSldViewPr snapToGrid="0">
      <p:cViewPr>
        <p:scale>
          <a:sx n="50" d="100"/>
          <a:sy n="50" d="100"/>
        </p:scale>
        <p:origin x="-1440" y="-129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63" Type="http://schemas.openxmlformats.org/officeDocument/2006/relationships/slide" Target="slides/slide58.xml"/><Relationship Id="rId68" Type="http://schemas.openxmlformats.org/officeDocument/2006/relationships/slide" Target="slides/slide6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66" Type="http://schemas.openxmlformats.org/officeDocument/2006/relationships/slide" Target="slides/slide61.xml"/><Relationship Id="rId7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6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slide" Target="slides/slide59.xml"/><Relationship Id="rId69" Type="http://schemas.openxmlformats.org/officeDocument/2006/relationships/slide" Target="slides/slide64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72" Type="http://schemas.openxmlformats.org/officeDocument/2006/relationships/slide" Target="slides/slide6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slide" Target="slides/slide62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slide" Target="slides/slide57.xml"/><Relationship Id="rId70" Type="http://schemas.openxmlformats.org/officeDocument/2006/relationships/slide" Target="slides/slide65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slide" Target="slides/slide60.xml"/><Relationship Id="rId73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Relationship Id="rId34" Type="http://schemas.openxmlformats.org/officeDocument/2006/relationships/slide" Target="slides/slide29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76" Type="http://schemas.openxmlformats.org/officeDocument/2006/relationships/tableStyles" Target="tableStyles.xml"/><Relationship Id="rId7" Type="http://schemas.openxmlformats.org/officeDocument/2006/relationships/slide" Target="slides/slide2.xml"/><Relationship Id="rId71" Type="http://schemas.openxmlformats.org/officeDocument/2006/relationships/slide" Target="slides/slide6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4FAAEA-2619-44BB-B436-9211C29F26F0}" type="doc">
      <dgm:prSet loTypeId="urn:microsoft.com/office/officeart/2005/8/layout/cycle5" loCatId="cycle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th-TH"/>
        </a:p>
      </dgm:t>
    </dgm:pt>
    <dgm:pt modelId="{E91CD5F2-BAFF-45EA-8202-613722C38181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h-TH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ได้เรื่อง</a:t>
          </a:r>
          <a:endParaRPr lang="th-TH" sz="2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648DBE5-DDFD-40E8-931A-B32DA3259C05}" type="parTrans" cxnId="{32593C40-D309-4F54-849D-A63515A5466D}">
      <dgm:prSet/>
      <dgm:spPr/>
      <dgm:t>
        <a:bodyPr/>
        <a:lstStyle/>
        <a:p>
          <a:endParaRPr lang="th-TH"/>
        </a:p>
      </dgm:t>
    </dgm:pt>
    <dgm:pt modelId="{0636C597-C07E-49D1-BA10-7DF48F88F5B6}" type="sibTrans" cxnId="{32593C40-D309-4F54-849D-A63515A5466D}">
      <dgm:prSet/>
      <dgm:spPr>
        <a:ln w="53975" cap="rnd">
          <a:solidFill>
            <a:schemeClr val="accent3">
              <a:lumMod val="75000"/>
            </a:schemeClr>
          </a:solidFill>
          <a:tailEnd type="stealth"/>
        </a:ln>
      </dgm:spPr>
      <dgm:t>
        <a:bodyPr/>
        <a:lstStyle/>
        <a:p>
          <a:endParaRPr lang="th-TH"/>
        </a:p>
      </dgm:t>
    </dgm:pt>
    <dgm:pt modelId="{56ED9EBF-445F-48C4-88EB-216A23C14500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h-TH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ได้โครงการ</a:t>
          </a:r>
          <a:endParaRPr lang="th-TH" sz="2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23F393B-F9E9-427F-AB2A-B3C060ED01A8}" type="parTrans" cxnId="{7EAC0D37-0069-4BCB-A1D0-21C20732A875}">
      <dgm:prSet/>
      <dgm:spPr/>
      <dgm:t>
        <a:bodyPr/>
        <a:lstStyle/>
        <a:p>
          <a:endParaRPr lang="th-TH"/>
        </a:p>
      </dgm:t>
    </dgm:pt>
    <dgm:pt modelId="{1E227741-D961-4333-ADE7-459125B7C254}" type="sibTrans" cxnId="{7EAC0D37-0069-4BCB-A1D0-21C20732A875}">
      <dgm:prSet/>
      <dgm:spPr>
        <a:ln w="53975" cap="rnd">
          <a:solidFill>
            <a:schemeClr val="accent3">
              <a:lumMod val="75000"/>
            </a:schemeClr>
          </a:solidFill>
          <a:tailEnd type="stealth"/>
        </a:ln>
      </dgm:spPr>
      <dgm:t>
        <a:bodyPr/>
        <a:lstStyle/>
        <a:p>
          <a:endParaRPr lang="th-TH"/>
        </a:p>
      </dgm:t>
    </dgm:pt>
    <dgm:pt modelId="{94C19863-34B3-481A-9700-9CCF50CBAB8B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h-TH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ได้ข้อมูล ความจริง</a:t>
          </a:r>
          <a:endParaRPr lang="th-TH" sz="2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4188C65-1956-4C74-945A-53F5DD577C0A}" type="parTrans" cxnId="{0AF5D2FB-C37E-4084-A9DA-78339B7411C1}">
      <dgm:prSet/>
      <dgm:spPr/>
      <dgm:t>
        <a:bodyPr/>
        <a:lstStyle/>
        <a:p>
          <a:endParaRPr lang="th-TH"/>
        </a:p>
      </dgm:t>
    </dgm:pt>
    <dgm:pt modelId="{B3250DB2-0F47-406C-B87D-44854270F5F9}" type="sibTrans" cxnId="{0AF5D2FB-C37E-4084-A9DA-78339B7411C1}">
      <dgm:prSet/>
      <dgm:spPr>
        <a:ln w="53975" cap="rnd">
          <a:solidFill>
            <a:schemeClr val="accent3">
              <a:lumMod val="75000"/>
            </a:schemeClr>
          </a:solidFill>
          <a:tailEnd type="stealth"/>
        </a:ln>
      </dgm:spPr>
      <dgm:t>
        <a:bodyPr/>
        <a:lstStyle/>
        <a:p>
          <a:endParaRPr lang="th-TH"/>
        </a:p>
      </dgm:t>
    </dgm:pt>
    <dgm:pt modelId="{A3C3F587-95C4-4508-B2EE-4243FC3EFA9B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h-TH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ได้ทางเลือกและปฏิบัติการทางสังคม</a:t>
          </a:r>
          <a:endParaRPr lang="th-TH" sz="2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F8936B9-35EF-40BD-AE23-266203F99C97}" type="parTrans" cxnId="{A62E3E15-5517-4125-969D-F8E0E63CE614}">
      <dgm:prSet/>
      <dgm:spPr/>
      <dgm:t>
        <a:bodyPr/>
        <a:lstStyle/>
        <a:p>
          <a:endParaRPr lang="th-TH"/>
        </a:p>
      </dgm:t>
    </dgm:pt>
    <dgm:pt modelId="{CA71E316-9821-4227-AC1E-77A5293A0979}" type="sibTrans" cxnId="{A62E3E15-5517-4125-969D-F8E0E63CE614}">
      <dgm:prSet/>
      <dgm:spPr>
        <a:ln w="53975" cap="rnd">
          <a:solidFill>
            <a:schemeClr val="accent3">
              <a:lumMod val="75000"/>
            </a:schemeClr>
          </a:solidFill>
          <a:tailEnd type="stealth"/>
        </a:ln>
      </dgm:spPr>
      <dgm:t>
        <a:bodyPr/>
        <a:lstStyle/>
        <a:p>
          <a:endParaRPr lang="th-TH"/>
        </a:p>
      </dgm:t>
    </dgm:pt>
    <dgm:pt modelId="{038AE80C-3521-4A44-9DBB-1736BF11DFD7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th-TH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สรุปและนำเสนอผลงาน</a:t>
          </a:r>
          <a:endParaRPr lang="th-TH" sz="2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A6781D4-C176-4FC5-9589-759D688CA4B8}" type="parTrans" cxnId="{D97DBDB8-EFA3-452D-A0FD-9F13CAB28B2E}">
      <dgm:prSet/>
      <dgm:spPr/>
      <dgm:t>
        <a:bodyPr/>
        <a:lstStyle/>
        <a:p>
          <a:endParaRPr lang="th-TH"/>
        </a:p>
      </dgm:t>
    </dgm:pt>
    <dgm:pt modelId="{BFACFBE1-A5FA-4350-9D26-DDAEF70917B7}" type="sibTrans" cxnId="{D97DBDB8-EFA3-452D-A0FD-9F13CAB28B2E}">
      <dgm:prSet/>
      <dgm:spPr>
        <a:ln w="57150" cap="rnd" cmpd="sng">
          <a:solidFill>
            <a:schemeClr val="accent3">
              <a:lumMod val="75000"/>
            </a:schemeClr>
          </a:solidFill>
          <a:tailEnd type="stealth"/>
        </a:ln>
      </dgm:spPr>
      <dgm:t>
        <a:bodyPr/>
        <a:lstStyle/>
        <a:p>
          <a:endParaRPr lang="th-TH"/>
        </a:p>
      </dgm:t>
    </dgm:pt>
    <dgm:pt modelId="{9F0BF3C9-3970-4170-AB33-4086E2AB628D}" type="pres">
      <dgm:prSet presAssocID="{C04FAAEA-2619-44BB-B436-9211C29F26F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03530EE4-4B45-4083-B306-4BCDE21DE7AB}" type="pres">
      <dgm:prSet presAssocID="{E91CD5F2-BAFF-45EA-8202-613722C3818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FF1FABB7-8BC5-4E76-B54C-186B5E22E326}" type="pres">
      <dgm:prSet presAssocID="{E91CD5F2-BAFF-45EA-8202-613722C38181}" presName="spNode" presStyleCnt="0"/>
      <dgm:spPr/>
    </dgm:pt>
    <dgm:pt modelId="{15B42237-50D4-49A1-BF6D-FFEE7D1B5D1C}" type="pres">
      <dgm:prSet presAssocID="{0636C597-C07E-49D1-BA10-7DF48F88F5B6}" presName="sibTrans" presStyleLbl="sibTrans1D1" presStyleIdx="0" presStyleCnt="5"/>
      <dgm:spPr/>
      <dgm:t>
        <a:bodyPr/>
        <a:lstStyle/>
        <a:p>
          <a:endParaRPr lang="th-TH"/>
        </a:p>
      </dgm:t>
    </dgm:pt>
    <dgm:pt modelId="{CE3A856D-E04C-46F0-B9BB-B13F9D4393E8}" type="pres">
      <dgm:prSet presAssocID="{56ED9EBF-445F-48C4-88EB-216A23C1450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D93B46A-6677-42B9-AAA5-167F3768A324}" type="pres">
      <dgm:prSet presAssocID="{56ED9EBF-445F-48C4-88EB-216A23C14500}" presName="spNode" presStyleCnt="0"/>
      <dgm:spPr/>
    </dgm:pt>
    <dgm:pt modelId="{884035E4-48FC-46CF-9D3B-9692C9C4671B}" type="pres">
      <dgm:prSet presAssocID="{1E227741-D961-4333-ADE7-459125B7C254}" presName="sibTrans" presStyleLbl="sibTrans1D1" presStyleIdx="1" presStyleCnt="5"/>
      <dgm:spPr/>
      <dgm:t>
        <a:bodyPr/>
        <a:lstStyle/>
        <a:p>
          <a:endParaRPr lang="th-TH"/>
        </a:p>
      </dgm:t>
    </dgm:pt>
    <dgm:pt modelId="{38D638B2-9752-4FFF-9B7C-C336AA4095FE}" type="pres">
      <dgm:prSet presAssocID="{94C19863-34B3-481A-9700-9CCF50CBAB8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7ADC6741-C504-4263-BEA2-33664C570C80}" type="pres">
      <dgm:prSet presAssocID="{94C19863-34B3-481A-9700-9CCF50CBAB8B}" presName="spNode" presStyleCnt="0"/>
      <dgm:spPr/>
    </dgm:pt>
    <dgm:pt modelId="{14CAF782-6491-47AB-89BD-16C116C3552A}" type="pres">
      <dgm:prSet presAssocID="{B3250DB2-0F47-406C-B87D-44854270F5F9}" presName="sibTrans" presStyleLbl="sibTrans1D1" presStyleIdx="2" presStyleCnt="5"/>
      <dgm:spPr/>
      <dgm:t>
        <a:bodyPr/>
        <a:lstStyle/>
        <a:p>
          <a:endParaRPr lang="th-TH"/>
        </a:p>
      </dgm:t>
    </dgm:pt>
    <dgm:pt modelId="{5A408F7E-D4B4-488F-BC20-2395AD6A9556}" type="pres">
      <dgm:prSet presAssocID="{A3C3F587-95C4-4508-B2EE-4243FC3EFA9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F7AF3DAD-B719-4E22-8169-0D6D04011856}" type="pres">
      <dgm:prSet presAssocID="{A3C3F587-95C4-4508-B2EE-4243FC3EFA9B}" presName="spNode" presStyleCnt="0"/>
      <dgm:spPr/>
    </dgm:pt>
    <dgm:pt modelId="{A3C84AA1-4B67-49E8-83A0-951BC310FB13}" type="pres">
      <dgm:prSet presAssocID="{CA71E316-9821-4227-AC1E-77A5293A0979}" presName="sibTrans" presStyleLbl="sibTrans1D1" presStyleIdx="3" presStyleCnt="5"/>
      <dgm:spPr/>
      <dgm:t>
        <a:bodyPr/>
        <a:lstStyle/>
        <a:p>
          <a:endParaRPr lang="th-TH"/>
        </a:p>
      </dgm:t>
    </dgm:pt>
    <dgm:pt modelId="{2B2E19A0-7AF4-4912-B0D6-627EC2FD106E}" type="pres">
      <dgm:prSet presAssocID="{038AE80C-3521-4A44-9DBB-1736BF11DFD7}" presName="node" presStyleLbl="node1" presStyleIdx="4" presStyleCnt="5" custRadScaleRad="99417" custRadScaleInc="-4437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9DC2EA88-9F1E-4FAA-9A11-0A349F592ACF}" type="pres">
      <dgm:prSet presAssocID="{038AE80C-3521-4A44-9DBB-1736BF11DFD7}" presName="spNode" presStyleCnt="0"/>
      <dgm:spPr/>
    </dgm:pt>
    <dgm:pt modelId="{477C62B4-A842-4AC4-A37D-6D9F9749FE68}" type="pres">
      <dgm:prSet presAssocID="{BFACFBE1-A5FA-4350-9D26-DDAEF70917B7}" presName="sibTrans" presStyleLbl="sibTrans1D1" presStyleIdx="4" presStyleCnt="5"/>
      <dgm:spPr/>
      <dgm:t>
        <a:bodyPr/>
        <a:lstStyle/>
        <a:p>
          <a:endParaRPr lang="th-TH"/>
        </a:p>
      </dgm:t>
    </dgm:pt>
  </dgm:ptLst>
  <dgm:cxnLst>
    <dgm:cxn modelId="{A62E3E15-5517-4125-969D-F8E0E63CE614}" srcId="{C04FAAEA-2619-44BB-B436-9211C29F26F0}" destId="{A3C3F587-95C4-4508-B2EE-4243FC3EFA9B}" srcOrd="3" destOrd="0" parTransId="{BF8936B9-35EF-40BD-AE23-266203F99C97}" sibTransId="{CA71E316-9821-4227-AC1E-77A5293A0979}"/>
    <dgm:cxn modelId="{0AF5D2FB-C37E-4084-A9DA-78339B7411C1}" srcId="{C04FAAEA-2619-44BB-B436-9211C29F26F0}" destId="{94C19863-34B3-481A-9700-9CCF50CBAB8B}" srcOrd="2" destOrd="0" parTransId="{A4188C65-1956-4C74-945A-53F5DD577C0A}" sibTransId="{B3250DB2-0F47-406C-B87D-44854270F5F9}"/>
    <dgm:cxn modelId="{019BC04A-1921-483E-8833-633F7019A57B}" type="presOf" srcId="{BFACFBE1-A5FA-4350-9D26-DDAEF70917B7}" destId="{477C62B4-A842-4AC4-A37D-6D9F9749FE68}" srcOrd="0" destOrd="0" presId="urn:microsoft.com/office/officeart/2005/8/layout/cycle5"/>
    <dgm:cxn modelId="{DF470EC5-C17B-486E-BD36-8191BF1F0EF5}" type="presOf" srcId="{56ED9EBF-445F-48C4-88EB-216A23C14500}" destId="{CE3A856D-E04C-46F0-B9BB-B13F9D4393E8}" srcOrd="0" destOrd="0" presId="urn:microsoft.com/office/officeart/2005/8/layout/cycle5"/>
    <dgm:cxn modelId="{3E3E4939-53DD-4D86-8A53-26A884C671B0}" type="presOf" srcId="{038AE80C-3521-4A44-9DBB-1736BF11DFD7}" destId="{2B2E19A0-7AF4-4912-B0D6-627EC2FD106E}" srcOrd="0" destOrd="0" presId="urn:microsoft.com/office/officeart/2005/8/layout/cycle5"/>
    <dgm:cxn modelId="{4F7881A0-168C-479D-B51F-23F09A9ED3CB}" type="presOf" srcId="{1E227741-D961-4333-ADE7-459125B7C254}" destId="{884035E4-48FC-46CF-9D3B-9692C9C4671B}" srcOrd="0" destOrd="0" presId="urn:microsoft.com/office/officeart/2005/8/layout/cycle5"/>
    <dgm:cxn modelId="{7EAC0D37-0069-4BCB-A1D0-21C20732A875}" srcId="{C04FAAEA-2619-44BB-B436-9211C29F26F0}" destId="{56ED9EBF-445F-48C4-88EB-216A23C14500}" srcOrd="1" destOrd="0" parTransId="{223F393B-F9E9-427F-AB2A-B3C060ED01A8}" sibTransId="{1E227741-D961-4333-ADE7-459125B7C254}"/>
    <dgm:cxn modelId="{846F301F-8A28-4CF8-860E-C610AD3ADBE4}" type="presOf" srcId="{B3250DB2-0F47-406C-B87D-44854270F5F9}" destId="{14CAF782-6491-47AB-89BD-16C116C3552A}" srcOrd="0" destOrd="0" presId="urn:microsoft.com/office/officeart/2005/8/layout/cycle5"/>
    <dgm:cxn modelId="{D84CC8F7-C405-43F6-9FC7-9D9C4B86F4AC}" type="presOf" srcId="{C04FAAEA-2619-44BB-B436-9211C29F26F0}" destId="{9F0BF3C9-3970-4170-AB33-4086E2AB628D}" srcOrd="0" destOrd="0" presId="urn:microsoft.com/office/officeart/2005/8/layout/cycle5"/>
    <dgm:cxn modelId="{CA4A5B9A-7CE9-4140-8772-87BBA9AF5A10}" type="presOf" srcId="{CA71E316-9821-4227-AC1E-77A5293A0979}" destId="{A3C84AA1-4B67-49E8-83A0-951BC310FB13}" srcOrd="0" destOrd="0" presId="urn:microsoft.com/office/officeart/2005/8/layout/cycle5"/>
    <dgm:cxn modelId="{32593C40-D309-4F54-849D-A63515A5466D}" srcId="{C04FAAEA-2619-44BB-B436-9211C29F26F0}" destId="{E91CD5F2-BAFF-45EA-8202-613722C38181}" srcOrd="0" destOrd="0" parTransId="{6648DBE5-DDFD-40E8-931A-B32DA3259C05}" sibTransId="{0636C597-C07E-49D1-BA10-7DF48F88F5B6}"/>
    <dgm:cxn modelId="{D97DBDB8-EFA3-452D-A0FD-9F13CAB28B2E}" srcId="{C04FAAEA-2619-44BB-B436-9211C29F26F0}" destId="{038AE80C-3521-4A44-9DBB-1736BF11DFD7}" srcOrd="4" destOrd="0" parTransId="{4A6781D4-C176-4FC5-9589-759D688CA4B8}" sibTransId="{BFACFBE1-A5FA-4350-9D26-DDAEF70917B7}"/>
    <dgm:cxn modelId="{BEABF71E-9B55-422F-B807-0A3DA78A4476}" type="presOf" srcId="{A3C3F587-95C4-4508-B2EE-4243FC3EFA9B}" destId="{5A408F7E-D4B4-488F-BC20-2395AD6A9556}" srcOrd="0" destOrd="0" presId="urn:microsoft.com/office/officeart/2005/8/layout/cycle5"/>
    <dgm:cxn modelId="{EE790C94-9CD7-4D57-88A2-5A6440DA6EC4}" type="presOf" srcId="{E91CD5F2-BAFF-45EA-8202-613722C38181}" destId="{03530EE4-4B45-4083-B306-4BCDE21DE7AB}" srcOrd="0" destOrd="0" presId="urn:microsoft.com/office/officeart/2005/8/layout/cycle5"/>
    <dgm:cxn modelId="{70249DA1-FA14-481E-B09E-20403A2147E9}" type="presOf" srcId="{94C19863-34B3-481A-9700-9CCF50CBAB8B}" destId="{38D638B2-9752-4FFF-9B7C-C336AA4095FE}" srcOrd="0" destOrd="0" presId="urn:microsoft.com/office/officeart/2005/8/layout/cycle5"/>
    <dgm:cxn modelId="{9471995B-6F17-4CA0-90C3-A5A79FBC6660}" type="presOf" srcId="{0636C597-C07E-49D1-BA10-7DF48F88F5B6}" destId="{15B42237-50D4-49A1-BF6D-FFEE7D1B5D1C}" srcOrd="0" destOrd="0" presId="urn:microsoft.com/office/officeart/2005/8/layout/cycle5"/>
    <dgm:cxn modelId="{677FC4D6-0E06-4C5A-8837-D3118CC8613C}" type="presParOf" srcId="{9F0BF3C9-3970-4170-AB33-4086E2AB628D}" destId="{03530EE4-4B45-4083-B306-4BCDE21DE7AB}" srcOrd="0" destOrd="0" presId="urn:microsoft.com/office/officeart/2005/8/layout/cycle5"/>
    <dgm:cxn modelId="{BC1FE763-CF13-4273-91C0-7D6A0EC51B65}" type="presParOf" srcId="{9F0BF3C9-3970-4170-AB33-4086E2AB628D}" destId="{FF1FABB7-8BC5-4E76-B54C-186B5E22E326}" srcOrd="1" destOrd="0" presId="urn:microsoft.com/office/officeart/2005/8/layout/cycle5"/>
    <dgm:cxn modelId="{7B5C2A05-1B01-4589-9D34-456989E70339}" type="presParOf" srcId="{9F0BF3C9-3970-4170-AB33-4086E2AB628D}" destId="{15B42237-50D4-49A1-BF6D-FFEE7D1B5D1C}" srcOrd="2" destOrd="0" presId="urn:microsoft.com/office/officeart/2005/8/layout/cycle5"/>
    <dgm:cxn modelId="{584ECF0F-645D-4B4A-A913-EC4F009F447E}" type="presParOf" srcId="{9F0BF3C9-3970-4170-AB33-4086E2AB628D}" destId="{CE3A856D-E04C-46F0-B9BB-B13F9D4393E8}" srcOrd="3" destOrd="0" presId="urn:microsoft.com/office/officeart/2005/8/layout/cycle5"/>
    <dgm:cxn modelId="{134556B3-1E31-4BB1-9046-BA7BFAE185E5}" type="presParOf" srcId="{9F0BF3C9-3970-4170-AB33-4086E2AB628D}" destId="{CD93B46A-6677-42B9-AAA5-167F3768A324}" srcOrd="4" destOrd="0" presId="urn:microsoft.com/office/officeart/2005/8/layout/cycle5"/>
    <dgm:cxn modelId="{738B7253-1BEE-4E08-8CE5-8AB1008B6C66}" type="presParOf" srcId="{9F0BF3C9-3970-4170-AB33-4086E2AB628D}" destId="{884035E4-48FC-46CF-9D3B-9692C9C4671B}" srcOrd="5" destOrd="0" presId="urn:microsoft.com/office/officeart/2005/8/layout/cycle5"/>
    <dgm:cxn modelId="{B253298C-5297-4D20-8DE5-5A374C14DF4A}" type="presParOf" srcId="{9F0BF3C9-3970-4170-AB33-4086E2AB628D}" destId="{38D638B2-9752-4FFF-9B7C-C336AA4095FE}" srcOrd="6" destOrd="0" presId="urn:microsoft.com/office/officeart/2005/8/layout/cycle5"/>
    <dgm:cxn modelId="{7D0B2806-369E-4AC3-9082-DF3EB50D2831}" type="presParOf" srcId="{9F0BF3C9-3970-4170-AB33-4086E2AB628D}" destId="{7ADC6741-C504-4263-BEA2-33664C570C80}" srcOrd="7" destOrd="0" presId="urn:microsoft.com/office/officeart/2005/8/layout/cycle5"/>
    <dgm:cxn modelId="{69A659DA-3ACE-4151-8A71-36EF33799BBD}" type="presParOf" srcId="{9F0BF3C9-3970-4170-AB33-4086E2AB628D}" destId="{14CAF782-6491-47AB-89BD-16C116C3552A}" srcOrd="8" destOrd="0" presId="urn:microsoft.com/office/officeart/2005/8/layout/cycle5"/>
    <dgm:cxn modelId="{BBF5B6BE-FDD0-4A9B-A5F6-A2BC20DF978F}" type="presParOf" srcId="{9F0BF3C9-3970-4170-AB33-4086E2AB628D}" destId="{5A408F7E-D4B4-488F-BC20-2395AD6A9556}" srcOrd="9" destOrd="0" presId="urn:microsoft.com/office/officeart/2005/8/layout/cycle5"/>
    <dgm:cxn modelId="{1308BFC9-3C00-416C-A14C-C26584458EB1}" type="presParOf" srcId="{9F0BF3C9-3970-4170-AB33-4086E2AB628D}" destId="{F7AF3DAD-B719-4E22-8169-0D6D04011856}" srcOrd="10" destOrd="0" presId="urn:microsoft.com/office/officeart/2005/8/layout/cycle5"/>
    <dgm:cxn modelId="{96FCD9F2-90FF-4CDC-900A-BD01B449614F}" type="presParOf" srcId="{9F0BF3C9-3970-4170-AB33-4086E2AB628D}" destId="{A3C84AA1-4B67-49E8-83A0-951BC310FB13}" srcOrd="11" destOrd="0" presId="urn:microsoft.com/office/officeart/2005/8/layout/cycle5"/>
    <dgm:cxn modelId="{3C10B161-6CAC-41AB-853D-DED48D395A74}" type="presParOf" srcId="{9F0BF3C9-3970-4170-AB33-4086E2AB628D}" destId="{2B2E19A0-7AF4-4912-B0D6-627EC2FD106E}" srcOrd="12" destOrd="0" presId="urn:microsoft.com/office/officeart/2005/8/layout/cycle5"/>
    <dgm:cxn modelId="{6E1CDFED-B229-44D2-9039-F8058CA7A68A}" type="presParOf" srcId="{9F0BF3C9-3970-4170-AB33-4086E2AB628D}" destId="{9DC2EA88-9F1E-4FAA-9A11-0A349F592ACF}" srcOrd="13" destOrd="0" presId="urn:microsoft.com/office/officeart/2005/8/layout/cycle5"/>
    <dgm:cxn modelId="{B5A1143F-D99F-4803-BCB0-E1521F9B27B3}" type="presParOf" srcId="{9F0BF3C9-3970-4170-AB33-4086E2AB628D}" destId="{477C62B4-A842-4AC4-A37D-6D9F9749FE68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35868A-F99E-428A-AC69-FFB1CEAEB0B2}" type="doc">
      <dgm:prSet loTypeId="urn:microsoft.com/office/officeart/2005/8/layout/hProcess9" loCatId="process" qsTypeId="urn:microsoft.com/office/officeart/2005/8/quickstyle/simple1" qsCatId="simple" csTypeId="urn:microsoft.com/office/officeart/2005/8/colors/accent1_4" csCatId="accent1" phldr="1"/>
      <dgm:spPr/>
    </dgm:pt>
    <dgm:pt modelId="{B03C1A8A-8138-48A9-8222-2347845F516B}">
      <dgm:prSet phldrT="[ข้อความ]"/>
      <dgm:spPr/>
      <dgm:t>
        <a:bodyPr/>
        <a:lstStyle/>
        <a:p>
          <a:r>
            <a:rPr lang="en-US" dirty="0" smtClean="0"/>
            <a:t>Thailand 4.0</a:t>
          </a:r>
          <a:endParaRPr lang="th-TH" dirty="0"/>
        </a:p>
      </dgm:t>
    </dgm:pt>
    <dgm:pt modelId="{20798C00-1101-4883-AA8A-F62999359255}" type="parTrans" cxnId="{66BA04A6-EDF8-4B0C-81BF-6503FC306E66}">
      <dgm:prSet/>
      <dgm:spPr/>
      <dgm:t>
        <a:bodyPr/>
        <a:lstStyle/>
        <a:p>
          <a:endParaRPr lang="th-TH"/>
        </a:p>
      </dgm:t>
    </dgm:pt>
    <dgm:pt modelId="{72BC9F4B-0251-45FC-80CE-B858728B2DD3}" type="sibTrans" cxnId="{66BA04A6-EDF8-4B0C-81BF-6503FC306E66}">
      <dgm:prSet/>
      <dgm:spPr/>
      <dgm:t>
        <a:bodyPr/>
        <a:lstStyle/>
        <a:p>
          <a:endParaRPr lang="th-TH"/>
        </a:p>
      </dgm:t>
    </dgm:pt>
    <dgm:pt modelId="{FCAF9D88-7C10-4208-90E5-FA445895EEA6}">
      <dgm:prSet phldrT="[ข้อความ]"/>
      <dgm:spPr/>
      <dgm:t>
        <a:bodyPr/>
        <a:lstStyle/>
        <a:p>
          <a:r>
            <a:rPr lang="en-US" dirty="0" smtClean="0"/>
            <a:t>SDGs</a:t>
          </a:r>
          <a:endParaRPr lang="th-TH" dirty="0"/>
        </a:p>
      </dgm:t>
    </dgm:pt>
    <dgm:pt modelId="{D8E049F6-5F20-4B83-9621-65DB2C681AF0}" type="parTrans" cxnId="{3D828176-79E3-4EFF-A4AD-5BCC7CB8819C}">
      <dgm:prSet/>
      <dgm:spPr/>
      <dgm:t>
        <a:bodyPr/>
        <a:lstStyle/>
        <a:p>
          <a:endParaRPr lang="th-TH"/>
        </a:p>
      </dgm:t>
    </dgm:pt>
    <dgm:pt modelId="{D0E19795-C5B2-4559-B198-98D745B3FE0A}" type="sibTrans" cxnId="{3D828176-79E3-4EFF-A4AD-5BCC7CB8819C}">
      <dgm:prSet/>
      <dgm:spPr/>
      <dgm:t>
        <a:bodyPr/>
        <a:lstStyle/>
        <a:p>
          <a:endParaRPr lang="th-TH"/>
        </a:p>
      </dgm:t>
    </dgm:pt>
    <dgm:pt modelId="{70AF45FD-92B2-464A-989B-718CAACBBCC4}">
      <dgm:prSet phldrT="[ข้อความ]" phldr="1"/>
      <dgm:spPr/>
      <dgm:t>
        <a:bodyPr/>
        <a:lstStyle/>
        <a:p>
          <a:endParaRPr lang="th-TH" dirty="0"/>
        </a:p>
      </dgm:t>
    </dgm:pt>
    <dgm:pt modelId="{3FDD1C21-1E4C-454A-8DC3-889172EC7082}" type="parTrans" cxnId="{43F51F40-C6BD-4FC5-8EBF-631FDB81B7DC}">
      <dgm:prSet/>
      <dgm:spPr/>
      <dgm:t>
        <a:bodyPr/>
        <a:lstStyle/>
        <a:p>
          <a:endParaRPr lang="th-TH"/>
        </a:p>
      </dgm:t>
    </dgm:pt>
    <dgm:pt modelId="{0A5AED95-A5F8-4329-BB69-0E44E0F1376A}" type="sibTrans" cxnId="{43F51F40-C6BD-4FC5-8EBF-631FDB81B7DC}">
      <dgm:prSet/>
      <dgm:spPr/>
      <dgm:t>
        <a:bodyPr/>
        <a:lstStyle/>
        <a:p>
          <a:endParaRPr lang="th-TH"/>
        </a:p>
      </dgm:t>
    </dgm:pt>
    <dgm:pt modelId="{D3A97C4D-601E-4373-BEB6-F8843EB4D08F}" type="pres">
      <dgm:prSet presAssocID="{C935868A-F99E-428A-AC69-FFB1CEAEB0B2}" presName="CompostProcess" presStyleCnt="0">
        <dgm:presLayoutVars>
          <dgm:dir/>
          <dgm:resizeHandles val="exact"/>
        </dgm:presLayoutVars>
      </dgm:prSet>
      <dgm:spPr/>
    </dgm:pt>
    <dgm:pt modelId="{548625CE-BA50-4269-9CFF-334C99FE03D3}" type="pres">
      <dgm:prSet presAssocID="{C935868A-F99E-428A-AC69-FFB1CEAEB0B2}" presName="arrow" presStyleLbl="bgShp" presStyleIdx="0" presStyleCnt="1"/>
      <dgm:spPr/>
    </dgm:pt>
    <dgm:pt modelId="{DE647F4D-85B9-4FEB-8A7C-513297EBEF45}" type="pres">
      <dgm:prSet presAssocID="{C935868A-F99E-428A-AC69-FFB1CEAEB0B2}" presName="linearProcess" presStyleCnt="0"/>
      <dgm:spPr/>
    </dgm:pt>
    <dgm:pt modelId="{A9FB3BB8-7D33-4FE2-BA84-2187875C0366}" type="pres">
      <dgm:prSet presAssocID="{B03C1A8A-8138-48A9-8222-2347845F516B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6BC2FFDD-2EC1-41C5-8641-3140EAA3F9F6}" type="pres">
      <dgm:prSet presAssocID="{72BC9F4B-0251-45FC-80CE-B858728B2DD3}" presName="sibTrans" presStyleCnt="0"/>
      <dgm:spPr/>
    </dgm:pt>
    <dgm:pt modelId="{DA1841E5-1CC4-488F-B577-B85F080C5410}" type="pres">
      <dgm:prSet presAssocID="{FCAF9D88-7C10-4208-90E5-FA445895EEA6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323F215B-E17B-4DD3-AC6C-93B28FBC6AC6}" type="pres">
      <dgm:prSet presAssocID="{D0E19795-C5B2-4559-B198-98D745B3FE0A}" presName="sibTrans" presStyleCnt="0"/>
      <dgm:spPr/>
    </dgm:pt>
    <dgm:pt modelId="{3C41F6BB-4756-494B-8A85-56869DE4EB4B}" type="pres">
      <dgm:prSet presAssocID="{70AF45FD-92B2-464A-989B-718CAACBBCC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F679D8D3-AE92-4E5F-924A-2D4108FEDCD1}" type="presOf" srcId="{B03C1A8A-8138-48A9-8222-2347845F516B}" destId="{A9FB3BB8-7D33-4FE2-BA84-2187875C0366}" srcOrd="0" destOrd="0" presId="urn:microsoft.com/office/officeart/2005/8/layout/hProcess9"/>
    <dgm:cxn modelId="{43F51F40-C6BD-4FC5-8EBF-631FDB81B7DC}" srcId="{C935868A-F99E-428A-AC69-FFB1CEAEB0B2}" destId="{70AF45FD-92B2-464A-989B-718CAACBBCC4}" srcOrd="2" destOrd="0" parTransId="{3FDD1C21-1E4C-454A-8DC3-889172EC7082}" sibTransId="{0A5AED95-A5F8-4329-BB69-0E44E0F1376A}"/>
    <dgm:cxn modelId="{F4699C2B-5522-4EBB-BA3C-D036E339F28A}" type="presOf" srcId="{FCAF9D88-7C10-4208-90E5-FA445895EEA6}" destId="{DA1841E5-1CC4-488F-B577-B85F080C5410}" srcOrd="0" destOrd="0" presId="urn:microsoft.com/office/officeart/2005/8/layout/hProcess9"/>
    <dgm:cxn modelId="{D34C4440-0C30-460F-83AB-C9E790BBD578}" type="presOf" srcId="{C935868A-F99E-428A-AC69-FFB1CEAEB0B2}" destId="{D3A97C4D-601E-4373-BEB6-F8843EB4D08F}" srcOrd="0" destOrd="0" presId="urn:microsoft.com/office/officeart/2005/8/layout/hProcess9"/>
    <dgm:cxn modelId="{B7C40BF3-4118-4C9E-880A-936E8C822BD3}" type="presOf" srcId="{70AF45FD-92B2-464A-989B-718CAACBBCC4}" destId="{3C41F6BB-4756-494B-8A85-56869DE4EB4B}" srcOrd="0" destOrd="0" presId="urn:microsoft.com/office/officeart/2005/8/layout/hProcess9"/>
    <dgm:cxn modelId="{66BA04A6-EDF8-4B0C-81BF-6503FC306E66}" srcId="{C935868A-F99E-428A-AC69-FFB1CEAEB0B2}" destId="{B03C1A8A-8138-48A9-8222-2347845F516B}" srcOrd="0" destOrd="0" parTransId="{20798C00-1101-4883-AA8A-F62999359255}" sibTransId="{72BC9F4B-0251-45FC-80CE-B858728B2DD3}"/>
    <dgm:cxn modelId="{3D828176-79E3-4EFF-A4AD-5BCC7CB8819C}" srcId="{C935868A-F99E-428A-AC69-FFB1CEAEB0B2}" destId="{FCAF9D88-7C10-4208-90E5-FA445895EEA6}" srcOrd="1" destOrd="0" parTransId="{D8E049F6-5F20-4B83-9621-65DB2C681AF0}" sibTransId="{D0E19795-C5B2-4559-B198-98D745B3FE0A}"/>
    <dgm:cxn modelId="{89809EE3-B31B-4D97-BABD-6AD64D07498F}" type="presParOf" srcId="{D3A97C4D-601E-4373-BEB6-F8843EB4D08F}" destId="{548625CE-BA50-4269-9CFF-334C99FE03D3}" srcOrd="0" destOrd="0" presId="urn:microsoft.com/office/officeart/2005/8/layout/hProcess9"/>
    <dgm:cxn modelId="{1EE998CD-68A6-40C6-AB7E-1DB978FD13F5}" type="presParOf" srcId="{D3A97C4D-601E-4373-BEB6-F8843EB4D08F}" destId="{DE647F4D-85B9-4FEB-8A7C-513297EBEF45}" srcOrd="1" destOrd="0" presId="urn:microsoft.com/office/officeart/2005/8/layout/hProcess9"/>
    <dgm:cxn modelId="{A6EB7F57-7F72-4D3B-8CDC-2116AA28C377}" type="presParOf" srcId="{DE647F4D-85B9-4FEB-8A7C-513297EBEF45}" destId="{A9FB3BB8-7D33-4FE2-BA84-2187875C0366}" srcOrd="0" destOrd="0" presId="urn:microsoft.com/office/officeart/2005/8/layout/hProcess9"/>
    <dgm:cxn modelId="{A0D89D11-5352-4E25-833E-61678E3F0542}" type="presParOf" srcId="{DE647F4D-85B9-4FEB-8A7C-513297EBEF45}" destId="{6BC2FFDD-2EC1-41C5-8641-3140EAA3F9F6}" srcOrd="1" destOrd="0" presId="urn:microsoft.com/office/officeart/2005/8/layout/hProcess9"/>
    <dgm:cxn modelId="{30A8EDC3-21DE-4D25-9A18-1A3669EC17B2}" type="presParOf" srcId="{DE647F4D-85B9-4FEB-8A7C-513297EBEF45}" destId="{DA1841E5-1CC4-488F-B577-B85F080C5410}" srcOrd="2" destOrd="0" presId="urn:microsoft.com/office/officeart/2005/8/layout/hProcess9"/>
    <dgm:cxn modelId="{35395FDC-D270-4B08-8EE7-1B049CC2D9D2}" type="presParOf" srcId="{DE647F4D-85B9-4FEB-8A7C-513297EBEF45}" destId="{323F215B-E17B-4DD3-AC6C-93B28FBC6AC6}" srcOrd="3" destOrd="0" presId="urn:microsoft.com/office/officeart/2005/8/layout/hProcess9"/>
    <dgm:cxn modelId="{1343EFE7-C5E2-41B4-8220-DF992A69044F}" type="presParOf" srcId="{DE647F4D-85B9-4FEB-8A7C-513297EBEF45}" destId="{3C41F6BB-4756-494B-8A85-56869DE4EB4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BC36F3-ABED-483A-9ED7-FA0A282784F9}" type="doc">
      <dgm:prSet loTypeId="urn:microsoft.com/office/officeart/2005/8/layout/radial5" loCatId="cycle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th-TH"/>
        </a:p>
      </dgm:t>
    </dgm:pt>
    <dgm:pt modelId="{3863B677-33F2-47DE-BD2A-1306501FCFAA}">
      <dgm:prSet phldrT="[ข้อความ]"/>
      <dgm:spPr/>
      <dgm:t>
        <a:bodyPr/>
        <a:lstStyle/>
        <a:p>
          <a:endParaRPr lang="th-TH" dirty="0"/>
        </a:p>
      </dgm:t>
    </dgm:pt>
    <dgm:pt modelId="{BBE9DF90-9BCD-476E-B329-59670388BFC5}" type="parTrans" cxnId="{7DEAF50C-AFE6-4744-B4C0-7D667B3C4BB8}">
      <dgm:prSet/>
      <dgm:spPr/>
      <dgm:t>
        <a:bodyPr/>
        <a:lstStyle/>
        <a:p>
          <a:endParaRPr lang="th-TH"/>
        </a:p>
      </dgm:t>
    </dgm:pt>
    <dgm:pt modelId="{1EC3A371-B238-489A-802D-E86C27401014}" type="sibTrans" cxnId="{7DEAF50C-AFE6-4744-B4C0-7D667B3C4BB8}">
      <dgm:prSet/>
      <dgm:spPr/>
      <dgm:t>
        <a:bodyPr/>
        <a:lstStyle/>
        <a:p>
          <a:endParaRPr lang="th-TH"/>
        </a:p>
      </dgm:t>
    </dgm:pt>
    <dgm:pt modelId="{8E0C343C-25EB-4F3E-8324-83E348B39BA1}">
      <dgm:prSet phldrT="[ข้อความ]" phldr="1"/>
      <dgm:spPr/>
      <dgm:t>
        <a:bodyPr/>
        <a:lstStyle/>
        <a:p>
          <a:endParaRPr lang="th-TH" dirty="0"/>
        </a:p>
      </dgm:t>
    </dgm:pt>
    <dgm:pt modelId="{A15453A1-18A2-4E56-A1A3-59FFC2DAF135}" type="parTrans" cxnId="{19B43549-2313-4701-B4AC-EDFE56C449D8}">
      <dgm:prSet/>
      <dgm:spPr/>
      <dgm:t>
        <a:bodyPr/>
        <a:lstStyle/>
        <a:p>
          <a:endParaRPr lang="th-TH"/>
        </a:p>
      </dgm:t>
    </dgm:pt>
    <dgm:pt modelId="{85EDC23B-E1F1-40F6-8A33-990D186FA2D4}" type="sibTrans" cxnId="{19B43549-2313-4701-B4AC-EDFE56C449D8}">
      <dgm:prSet/>
      <dgm:spPr/>
      <dgm:t>
        <a:bodyPr/>
        <a:lstStyle/>
        <a:p>
          <a:endParaRPr lang="th-TH"/>
        </a:p>
      </dgm:t>
    </dgm:pt>
    <dgm:pt modelId="{BF4D9217-D4E1-4EA8-8F1D-A7E376D27FBC}">
      <dgm:prSet phldrT="[ข้อความ]" phldr="1"/>
      <dgm:spPr/>
      <dgm:t>
        <a:bodyPr/>
        <a:lstStyle/>
        <a:p>
          <a:endParaRPr lang="th-TH"/>
        </a:p>
      </dgm:t>
    </dgm:pt>
    <dgm:pt modelId="{47F037AA-80CE-424E-84D5-D5C8994F1EBD}" type="parTrans" cxnId="{D041387E-C3E7-40DD-9A9B-19F769D250DD}">
      <dgm:prSet/>
      <dgm:spPr/>
      <dgm:t>
        <a:bodyPr/>
        <a:lstStyle/>
        <a:p>
          <a:endParaRPr lang="th-TH"/>
        </a:p>
      </dgm:t>
    </dgm:pt>
    <dgm:pt modelId="{5A97D191-DA59-43B9-A0BA-B40C52A4867F}" type="sibTrans" cxnId="{D041387E-C3E7-40DD-9A9B-19F769D250DD}">
      <dgm:prSet/>
      <dgm:spPr/>
      <dgm:t>
        <a:bodyPr/>
        <a:lstStyle/>
        <a:p>
          <a:endParaRPr lang="th-TH"/>
        </a:p>
      </dgm:t>
    </dgm:pt>
    <dgm:pt modelId="{B1DFB5F6-5A8A-4383-8E6F-043E58F35259}">
      <dgm:prSet phldrT="[ข้อความ]" phldr="1"/>
      <dgm:spPr/>
      <dgm:t>
        <a:bodyPr/>
        <a:lstStyle/>
        <a:p>
          <a:endParaRPr lang="th-TH"/>
        </a:p>
      </dgm:t>
    </dgm:pt>
    <dgm:pt modelId="{E2BA5400-BCFD-431A-A3EB-12E6733272F1}" type="parTrans" cxnId="{0874A645-12DA-4BCC-9350-EDEB43754179}">
      <dgm:prSet/>
      <dgm:spPr/>
      <dgm:t>
        <a:bodyPr/>
        <a:lstStyle/>
        <a:p>
          <a:endParaRPr lang="th-TH"/>
        </a:p>
      </dgm:t>
    </dgm:pt>
    <dgm:pt modelId="{C2681B5F-8B4F-42F7-8D3A-27556F916227}" type="sibTrans" cxnId="{0874A645-12DA-4BCC-9350-EDEB43754179}">
      <dgm:prSet/>
      <dgm:spPr/>
      <dgm:t>
        <a:bodyPr/>
        <a:lstStyle/>
        <a:p>
          <a:endParaRPr lang="th-TH"/>
        </a:p>
      </dgm:t>
    </dgm:pt>
    <dgm:pt modelId="{4AD885B0-70DC-47AC-8D24-71307182CF0C}">
      <dgm:prSet phldrT="[ข้อความ]" phldr="1"/>
      <dgm:spPr/>
      <dgm:t>
        <a:bodyPr/>
        <a:lstStyle/>
        <a:p>
          <a:endParaRPr lang="th-TH" dirty="0"/>
        </a:p>
      </dgm:t>
    </dgm:pt>
    <dgm:pt modelId="{964BDA0D-3CF6-49B4-936A-A3D3E47C63C6}" type="parTrans" cxnId="{CA082D50-3557-4225-A657-298A2FB867CC}">
      <dgm:prSet/>
      <dgm:spPr/>
      <dgm:t>
        <a:bodyPr/>
        <a:lstStyle/>
        <a:p>
          <a:endParaRPr lang="th-TH"/>
        </a:p>
      </dgm:t>
    </dgm:pt>
    <dgm:pt modelId="{CD34BB20-5ED7-4282-8E2B-92443B024111}" type="sibTrans" cxnId="{CA082D50-3557-4225-A657-298A2FB867CC}">
      <dgm:prSet/>
      <dgm:spPr/>
      <dgm:t>
        <a:bodyPr/>
        <a:lstStyle/>
        <a:p>
          <a:endParaRPr lang="th-TH"/>
        </a:p>
      </dgm:t>
    </dgm:pt>
    <dgm:pt modelId="{D256EF5A-2925-457E-8BB1-5C5CAAA6051F}" type="pres">
      <dgm:prSet presAssocID="{C6BC36F3-ABED-483A-9ED7-FA0A282784F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A7B7FC39-03F8-4223-B140-BC4F3E922644}" type="pres">
      <dgm:prSet presAssocID="{3863B677-33F2-47DE-BD2A-1306501FCFAA}" presName="centerShape" presStyleLbl="node0" presStyleIdx="0" presStyleCnt="1"/>
      <dgm:spPr/>
      <dgm:t>
        <a:bodyPr/>
        <a:lstStyle/>
        <a:p>
          <a:endParaRPr lang="th-TH"/>
        </a:p>
      </dgm:t>
    </dgm:pt>
    <dgm:pt modelId="{737343B1-5BAC-4B53-A81D-6D04C4F4F614}" type="pres">
      <dgm:prSet presAssocID="{A15453A1-18A2-4E56-A1A3-59FFC2DAF135}" presName="parTrans" presStyleLbl="sibTrans2D1" presStyleIdx="0" presStyleCnt="4"/>
      <dgm:spPr/>
      <dgm:t>
        <a:bodyPr/>
        <a:lstStyle/>
        <a:p>
          <a:endParaRPr lang="th-TH"/>
        </a:p>
      </dgm:t>
    </dgm:pt>
    <dgm:pt modelId="{3E5C14F2-8D82-426B-BDDF-DC9153C75F76}" type="pres">
      <dgm:prSet presAssocID="{A15453A1-18A2-4E56-A1A3-59FFC2DAF135}" presName="connectorText" presStyleLbl="sibTrans2D1" presStyleIdx="0" presStyleCnt="4"/>
      <dgm:spPr/>
      <dgm:t>
        <a:bodyPr/>
        <a:lstStyle/>
        <a:p>
          <a:endParaRPr lang="th-TH"/>
        </a:p>
      </dgm:t>
    </dgm:pt>
    <dgm:pt modelId="{2E21E760-94A1-447A-B836-CBEF65F8E323}" type="pres">
      <dgm:prSet presAssocID="{8E0C343C-25EB-4F3E-8324-83E348B39BA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5B02F139-BAB7-4207-8A4C-3A9852B4CEAC}" type="pres">
      <dgm:prSet presAssocID="{47F037AA-80CE-424E-84D5-D5C8994F1EBD}" presName="parTrans" presStyleLbl="sibTrans2D1" presStyleIdx="1" presStyleCnt="4"/>
      <dgm:spPr/>
      <dgm:t>
        <a:bodyPr/>
        <a:lstStyle/>
        <a:p>
          <a:endParaRPr lang="th-TH"/>
        </a:p>
      </dgm:t>
    </dgm:pt>
    <dgm:pt modelId="{6AFBF68B-7B04-4D60-BBFB-89DA2238E962}" type="pres">
      <dgm:prSet presAssocID="{47F037AA-80CE-424E-84D5-D5C8994F1EBD}" presName="connectorText" presStyleLbl="sibTrans2D1" presStyleIdx="1" presStyleCnt="4"/>
      <dgm:spPr/>
      <dgm:t>
        <a:bodyPr/>
        <a:lstStyle/>
        <a:p>
          <a:endParaRPr lang="th-TH"/>
        </a:p>
      </dgm:t>
    </dgm:pt>
    <dgm:pt modelId="{8B362B70-F609-49EF-91AF-5EFAFD15A3C8}" type="pres">
      <dgm:prSet presAssocID="{BF4D9217-D4E1-4EA8-8F1D-A7E376D27FB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9E0456E-9E21-41A9-8403-D16BA05DDAE3}" type="pres">
      <dgm:prSet presAssocID="{E2BA5400-BCFD-431A-A3EB-12E6733272F1}" presName="parTrans" presStyleLbl="sibTrans2D1" presStyleIdx="2" presStyleCnt="4"/>
      <dgm:spPr/>
      <dgm:t>
        <a:bodyPr/>
        <a:lstStyle/>
        <a:p>
          <a:endParaRPr lang="th-TH"/>
        </a:p>
      </dgm:t>
    </dgm:pt>
    <dgm:pt modelId="{7CD64BD5-D982-4B40-B2D3-4BCDAC53841A}" type="pres">
      <dgm:prSet presAssocID="{E2BA5400-BCFD-431A-A3EB-12E6733272F1}" presName="connectorText" presStyleLbl="sibTrans2D1" presStyleIdx="2" presStyleCnt="4"/>
      <dgm:spPr/>
      <dgm:t>
        <a:bodyPr/>
        <a:lstStyle/>
        <a:p>
          <a:endParaRPr lang="th-TH"/>
        </a:p>
      </dgm:t>
    </dgm:pt>
    <dgm:pt modelId="{7463F535-8CCE-4C6F-AD12-E3EFE08A8DCA}" type="pres">
      <dgm:prSet presAssocID="{B1DFB5F6-5A8A-4383-8E6F-043E58F3525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ED67444E-598E-4BE0-98A4-8F4B0F7EC5BA}" type="pres">
      <dgm:prSet presAssocID="{964BDA0D-3CF6-49B4-936A-A3D3E47C63C6}" presName="parTrans" presStyleLbl="sibTrans2D1" presStyleIdx="3" presStyleCnt="4"/>
      <dgm:spPr/>
      <dgm:t>
        <a:bodyPr/>
        <a:lstStyle/>
        <a:p>
          <a:endParaRPr lang="th-TH"/>
        </a:p>
      </dgm:t>
    </dgm:pt>
    <dgm:pt modelId="{0636D197-16F7-4F64-83CF-AD3AEBFD962D}" type="pres">
      <dgm:prSet presAssocID="{964BDA0D-3CF6-49B4-936A-A3D3E47C63C6}" presName="connectorText" presStyleLbl="sibTrans2D1" presStyleIdx="3" presStyleCnt="4"/>
      <dgm:spPr/>
      <dgm:t>
        <a:bodyPr/>
        <a:lstStyle/>
        <a:p>
          <a:endParaRPr lang="th-TH"/>
        </a:p>
      </dgm:t>
    </dgm:pt>
    <dgm:pt modelId="{BD886318-2A78-4A61-AD92-8B240BF1262E}" type="pres">
      <dgm:prSet presAssocID="{4AD885B0-70DC-47AC-8D24-71307182CF0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ADAC8364-1B6D-4CE9-84CD-E4C220F75F5A}" type="presOf" srcId="{964BDA0D-3CF6-49B4-936A-A3D3E47C63C6}" destId="{ED67444E-598E-4BE0-98A4-8F4B0F7EC5BA}" srcOrd="0" destOrd="0" presId="urn:microsoft.com/office/officeart/2005/8/layout/radial5"/>
    <dgm:cxn modelId="{17FF8752-573A-4493-AB05-F7C972024553}" type="presOf" srcId="{4AD885B0-70DC-47AC-8D24-71307182CF0C}" destId="{BD886318-2A78-4A61-AD92-8B240BF1262E}" srcOrd="0" destOrd="0" presId="urn:microsoft.com/office/officeart/2005/8/layout/radial5"/>
    <dgm:cxn modelId="{18751B55-0077-4DB1-9805-26F02A49148A}" type="presOf" srcId="{47F037AA-80CE-424E-84D5-D5C8994F1EBD}" destId="{5B02F139-BAB7-4207-8A4C-3A9852B4CEAC}" srcOrd="0" destOrd="0" presId="urn:microsoft.com/office/officeart/2005/8/layout/radial5"/>
    <dgm:cxn modelId="{0874A645-12DA-4BCC-9350-EDEB43754179}" srcId="{3863B677-33F2-47DE-BD2A-1306501FCFAA}" destId="{B1DFB5F6-5A8A-4383-8E6F-043E58F35259}" srcOrd="2" destOrd="0" parTransId="{E2BA5400-BCFD-431A-A3EB-12E6733272F1}" sibTransId="{C2681B5F-8B4F-42F7-8D3A-27556F916227}"/>
    <dgm:cxn modelId="{A1FD1774-21FC-44DC-99F7-B4FE4A540611}" type="presOf" srcId="{BF4D9217-D4E1-4EA8-8F1D-A7E376D27FBC}" destId="{8B362B70-F609-49EF-91AF-5EFAFD15A3C8}" srcOrd="0" destOrd="0" presId="urn:microsoft.com/office/officeart/2005/8/layout/radial5"/>
    <dgm:cxn modelId="{F1749589-D5B9-48EE-82C1-EC90499C00B4}" type="presOf" srcId="{B1DFB5F6-5A8A-4383-8E6F-043E58F35259}" destId="{7463F535-8CCE-4C6F-AD12-E3EFE08A8DCA}" srcOrd="0" destOrd="0" presId="urn:microsoft.com/office/officeart/2005/8/layout/radial5"/>
    <dgm:cxn modelId="{63AEC775-626F-47D3-A285-BFB0F2993A7B}" type="presOf" srcId="{E2BA5400-BCFD-431A-A3EB-12E6733272F1}" destId="{7CD64BD5-D982-4B40-B2D3-4BCDAC53841A}" srcOrd="1" destOrd="0" presId="urn:microsoft.com/office/officeart/2005/8/layout/radial5"/>
    <dgm:cxn modelId="{19B43549-2313-4701-B4AC-EDFE56C449D8}" srcId="{3863B677-33F2-47DE-BD2A-1306501FCFAA}" destId="{8E0C343C-25EB-4F3E-8324-83E348B39BA1}" srcOrd="0" destOrd="0" parTransId="{A15453A1-18A2-4E56-A1A3-59FFC2DAF135}" sibTransId="{85EDC23B-E1F1-40F6-8A33-990D186FA2D4}"/>
    <dgm:cxn modelId="{7DEAF50C-AFE6-4744-B4C0-7D667B3C4BB8}" srcId="{C6BC36F3-ABED-483A-9ED7-FA0A282784F9}" destId="{3863B677-33F2-47DE-BD2A-1306501FCFAA}" srcOrd="0" destOrd="0" parTransId="{BBE9DF90-9BCD-476E-B329-59670388BFC5}" sibTransId="{1EC3A371-B238-489A-802D-E86C27401014}"/>
    <dgm:cxn modelId="{C9A3569F-0C6E-4DC1-A030-DDE8CE193254}" type="presOf" srcId="{3863B677-33F2-47DE-BD2A-1306501FCFAA}" destId="{A7B7FC39-03F8-4223-B140-BC4F3E922644}" srcOrd="0" destOrd="0" presId="urn:microsoft.com/office/officeart/2005/8/layout/radial5"/>
    <dgm:cxn modelId="{A7C7B494-C08A-4A19-9861-C6D5ED05409A}" type="presOf" srcId="{A15453A1-18A2-4E56-A1A3-59FFC2DAF135}" destId="{737343B1-5BAC-4B53-A81D-6D04C4F4F614}" srcOrd="0" destOrd="0" presId="urn:microsoft.com/office/officeart/2005/8/layout/radial5"/>
    <dgm:cxn modelId="{8E6C6E59-A478-4CB2-A8F1-D2DA9D5596F0}" type="presOf" srcId="{47F037AA-80CE-424E-84D5-D5C8994F1EBD}" destId="{6AFBF68B-7B04-4D60-BBFB-89DA2238E962}" srcOrd="1" destOrd="0" presId="urn:microsoft.com/office/officeart/2005/8/layout/radial5"/>
    <dgm:cxn modelId="{D176635C-26A8-44B7-BCBE-C23C7052370E}" type="presOf" srcId="{E2BA5400-BCFD-431A-A3EB-12E6733272F1}" destId="{C9E0456E-9E21-41A9-8403-D16BA05DDAE3}" srcOrd="0" destOrd="0" presId="urn:microsoft.com/office/officeart/2005/8/layout/radial5"/>
    <dgm:cxn modelId="{D041387E-C3E7-40DD-9A9B-19F769D250DD}" srcId="{3863B677-33F2-47DE-BD2A-1306501FCFAA}" destId="{BF4D9217-D4E1-4EA8-8F1D-A7E376D27FBC}" srcOrd="1" destOrd="0" parTransId="{47F037AA-80CE-424E-84D5-D5C8994F1EBD}" sibTransId="{5A97D191-DA59-43B9-A0BA-B40C52A4867F}"/>
    <dgm:cxn modelId="{6D0A5A09-C49B-45E5-B52D-E281818FD9AD}" type="presOf" srcId="{8E0C343C-25EB-4F3E-8324-83E348B39BA1}" destId="{2E21E760-94A1-447A-B836-CBEF65F8E323}" srcOrd="0" destOrd="0" presId="urn:microsoft.com/office/officeart/2005/8/layout/radial5"/>
    <dgm:cxn modelId="{8BFEB465-0970-4832-92D4-B3454B70B1FF}" type="presOf" srcId="{964BDA0D-3CF6-49B4-936A-A3D3E47C63C6}" destId="{0636D197-16F7-4F64-83CF-AD3AEBFD962D}" srcOrd="1" destOrd="0" presId="urn:microsoft.com/office/officeart/2005/8/layout/radial5"/>
    <dgm:cxn modelId="{98585756-3CB3-448F-9033-3AFD6978BD11}" type="presOf" srcId="{A15453A1-18A2-4E56-A1A3-59FFC2DAF135}" destId="{3E5C14F2-8D82-426B-BDDF-DC9153C75F76}" srcOrd="1" destOrd="0" presId="urn:microsoft.com/office/officeart/2005/8/layout/radial5"/>
    <dgm:cxn modelId="{CA082D50-3557-4225-A657-298A2FB867CC}" srcId="{3863B677-33F2-47DE-BD2A-1306501FCFAA}" destId="{4AD885B0-70DC-47AC-8D24-71307182CF0C}" srcOrd="3" destOrd="0" parTransId="{964BDA0D-3CF6-49B4-936A-A3D3E47C63C6}" sibTransId="{CD34BB20-5ED7-4282-8E2B-92443B024111}"/>
    <dgm:cxn modelId="{EA2F00B2-044B-4BB9-A4A9-D9CBC33E54E6}" type="presOf" srcId="{C6BC36F3-ABED-483A-9ED7-FA0A282784F9}" destId="{D256EF5A-2925-457E-8BB1-5C5CAAA6051F}" srcOrd="0" destOrd="0" presId="urn:microsoft.com/office/officeart/2005/8/layout/radial5"/>
    <dgm:cxn modelId="{526ED8F5-7DD3-415E-8B3E-D3A5E96BA601}" type="presParOf" srcId="{D256EF5A-2925-457E-8BB1-5C5CAAA6051F}" destId="{A7B7FC39-03F8-4223-B140-BC4F3E922644}" srcOrd="0" destOrd="0" presId="urn:microsoft.com/office/officeart/2005/8/layout/radial5"/>
    <dgm:cxn modelId="{EE1525F8-669A-4C9A-ADEA-9E7B78DAAC34}" type="presParOf" srcId="{D256EF5A-2925-457E-8BB1-5C5CAAA6051F}" destId="{737343B1-5BAC-4B53-A81D-6D04C4F4F614}" srcOrd="1" destOrd="0" presId="urn:microsoft.com/office/officeart/2005/8/layout/radial5"/>
    <dgm:cxn modelId="{A8CFBF1F-EF4C-4EAF-BFAA-E3B66BB87071}" type="presParOf" srcId="{737343B1-5BAC-4B53-A81D-6D04C4F4F614}" destId="{3E5C14F2-8D82-426B-BDDF-DC9153C75F76}" srcOrd="0" destOrd="0" presId="urn:microsoft.com/office/officeart/2005/8/layout/radial5"/>
    <dgm:cxn modelId="{8B0B4885-51B4-4168-9A09-04CBC44E2B24}" type="presParOf" srcId="{D256EF5A-2925-457E-8BB1-5C5CAAA6051F}" destId="{2E21E760-94A1-447A-B836-CBEF65F8E323}" srcOrd="2" destOrd="0" presId="urn:microsoft.com/office/officeart/2005/8/layout/radial5"/>
    <dgm:cxn modelId="{8FEB420D-8024-468F-9E29-2EC6C55CB0E6}" type="presParOf" srcId="{D256EF5A-2925-457E-8BB1-5C5CAAA6051F}" destId="{5B02F139-BAB7-4207-8A4C-3A9852B4CEAC}" srcOrd="3" destOrd="0" presId="urn:microsoft.com/office/officeart/2005/8/layout/radial5"/>
    <dgm:cxn modelId="{C4D7790A-5686-475C-9109-CBC627125BD7}" type="presParOf" srcId="{5B02F139-BAB7-4207-8A4C-3A9852B4CEAC}" destId="{6AFBF68B-7B04-4D60-BBFB-89DA2238E962}" srcOrd="0" destOrd="0" presId="urn:microsoft.com/office/officeart/2005/8/layout/radial5"/>
    <dgm:cxn modelId="{80934814-F611-4ED6-A7B6-C9FC6DD2CFA9}" type="presParOf" srcId="{D256EF5A-2925-457E-8BB1-5C5CAAA6051F}" destId="{8B362B70-F609-49EF-91AF-5EFAFD15A3C8}" srcOrd="4" destOrd="0" presId="urn:microsoft.com/office/officeart/2005/8/layout/radial5"/>
    <dgm:cxn modelId="{FD810948-2AC1-448D-B185-7D046C4B1244}" type="presParOf" srcId="{D256EF5A-2925-457E-8BB1-5C5CAAA6051F}" destId="{C9E0456E-9E21-41A9-8403-D16BA05DDAE3}" srcOrd="5" destOrd="0" presId="urn:microsoft.com/office/officeart/2005/8/layout/radial5"/>
    <dgm:cxn modelId="{893F1A73-0E4B-4AB0-A686-239D991B1A75}" type="presParOf" srcId="{C9E0456E-9E21-41A9-8403-D16BA05DDAE3}" destId="{7CD64BD5-D982-4B40-B2D3-4BCDAC53841A}" srcOrd="0" destOrd="0" presId="urn:microsoft.com/office/officeart/2005/8/layout/radial5"/>
    <dgm:cxn modelId="{60C8A46E-F63D-4979-88D0-CC666C7AEF4B}" type="presParOf" srcId="{D256EF5A-2925-457E-8BB1-5C5CAAA6051F}" destId="{7463F535-8CCE-4C6F-AD12-E3EFE08A8DCA}" srcOrd="6" destOrd="0" presId="urn:microsoft.com/office/officeart/2005/8/layout/radial5"/>
    <dgm:cxn modelId="{95EF7840-701A-40EB-9606-5E2C72456D70}" type="presParOf" srcId="{D256EF5A-2925-457E-8BB1-5C5CAAA6051F}" destId="{ED67444E-598E-4BE0-98A4-8F4B0F7EC5BA}" srcOrd="7" destOrd="0" presId="urn:microsoft.com/office/officeart/2005/8/layout/radial5"/>
    <dgm:cxn modelId="{C6A02200-61FD-436E-9316-DBD9DE6E99B6}" type="presParOf" srcId="{ED67444E-598E-4BE0-98A4-8F4B0F7EC5BA}" destId="{0636D197-16F7-4F64-83CF-AD3AEBFD962D}" srcOrd="0" destOrd="0" presId="urn:microsoft.com/office/officeart/2005/8/layout/radial5"/>
    <dgm:cxn modelId="{72E10C9C-8C66-4AD0-B94C-77057B0AC5EB}" type="presParOf" srcId="{D256EF5A-2925-457E-8BB1-5C5CAAA6051F}" destId="{BD886318-2A78-4A61-AD92-8B240BF1262E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530EE4-4B45-4083-B306-4BCDE21DE7AB}">
      <dsp:nvSpPr>
        <dsp:cNvPr id="0" name=""/>
        <dsp:cNvSpPr/>
      </dsp:nvSpPr>
      <dsp:spPr>
        <a:xfrm>
          <a:off x="4186001" y="2687"/>
          <a:ext cx="2172807" cy="1412324"/>
        </a:xfrm>
        <a:prstGeom prst="roundRect">
          <a:avLst/>
        </a:prstGeom>
        <a:gradFill rotWithShape="1">
          <a:gsLst>
            <a:gs pos="0">
              <a:schemeClr val="accent3">
                <a:tint val="67000"/>
                <a:satMod val="105000"/>
                <a:lumMod val="110000"/>
              </a:schemeClr>
            </a:gs>
            <a:gs pos="50000">
              <a:schemeClr val="accent3">
                <a:tint val="73000"/>
                <a:satMod val="103000"/>
                <a:lumMod val="105000"/>
              </a:schemeClr>
            </a:gs>
            <a:gs pos="100000">
              <a:schemeClr val="accent3"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in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ได้เรื่อง</a:t>
          </a:r>
          <a:endParaRPr lang="th-TH" sz="20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254945" y="71631"/>
        <a:ext cx="2034919" cy="1274436"/>
      </dsp:txXfrm>
    </dsp:sp>
    <dsp:sp modelId="{15B42237-50D4-49A1-BF6D-FFEE7D1B5D1C}">
      <dsp:nvSpPr>
        <dsp:cNvPr id="0" name=""/>
        <dsp:cNvSpPr/>
      </dsp:nvSpPr>
      <dsp:spPr>
        <a:xfrm>
          <a:off x="2448414" y="708849"/>
          <a:ext cx="5647981" cy="5647981"/>
        </a:xfrm>
        <a:custGeom>
          <a:avLst/>
          <a:gdLst/>
          <a:ahLst/>
          <a:cxnLst/>
          <a:rect l="0" t="0" r="0" b="0"/>
          <a:pathLst>
            <a:path>
              <a:moveTo>
                <a:pt x="4202043" y="359057"/>
              </a:moveTo>
              <a:arcTo wR="2823990" hR="2823990" stAng="17952476" swAng="1213061"/>
            </a:path>
          </a:pathLst>
        </a:custGeom>
        <a:noFill/>
        <a:ln w="53975" cap="rnd" cmpd="sng" algn="in">
          <a:solidFill>
            <a:schemeClr val="accent3">
              <a:lumMod val="75000"/>
            </a:schemeClr>
          </a:solidFill>
          <a:prstDash val="solid"/>
          <a:tailEnd type="stealt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3A856D-E04C-46F0-B9BB-B13F9D4393E8}">
      <dsp:nvSpPr>
        <dsp:cNvPr id="0" name=""/>
        <dsp:cNvSpPr/>
      </dsp:nvSpPr>
      <dsp:spPr>
        <a:xfrm>
          <a:off x="6871776" y="1954017"/>
          <a:ext cx="2172807" cy="1412324"/>
        </a:xfrm>
        <a:prstGeom prst="roundRect">
          <a:avLst/>
        </a:prstGeom>
        <a:gradFill rotWithShape="1">
          <a:gsLst>
            <a:gs pos="0">
              <a:schemeClr val="accent3">
                <a:tint val="67000"/>
                <a:satMod val="105000"/>
                <a:lumMod val="110000"/>
              </a:schemeClr>
            </a:gs>
            <a:gs pos="50000">
              <a:schemeClr val="accent3">
                <a:tint val="73000"/>
                <a:satMod val="103000"/>
                <a:lumMod val="105000"/>
              </a:schemeClr>
            </a:gs>
            <a:gs pos="100000">
              <a:schemeClr val="accent3"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in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ได้โครงการ</a:t>
          </a:r>
          <a:endParaRPr lang="th-TH" sz="20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940720" y="2022961"/>
        <a:ext cx="2034919" cy="1274436"/>
      </dsp:txXfrm>
    </dsp:sp>
    <dsp:sp modelId="{884035E4-48FC-46CF-9D3B-9692C9C4671B}">
      <dsp:nvSpPr>
        <dsp:cNvPr id="0" name=""/>
        <dsp:cNvSpPr/>
      </dsp:nvSpPr>
      <dsp:spPr>
        <a:xfrm>
          <a:off x="2448414" y="708849"/>
          <a:ext cx="5647981" cy="5647981"/>
        </a:xfrm>
        <a:custGeom>
          <a:avLst/>
          <a:gdLst/>
          <a:ahLst/>
          <a:cxnLst/>
          <a:rect l="0" t="0" r="0" b="0"/>
          <a:pathLst>
            <a:path>
              <a:moveTo>
                <a:pt x="5641236" y="3019065"/>
              </a:moveTo>
              <a:arcTo wR="2823990" hR="2823990" stAng="21837661" swAng="1360904"/>
            </a:path>
          </a:pathLst>
        </a:custGeom>
        <a:noFill/>
        <a:ln w="53975" cap="rnd" cmpd="sng" algn="in">
          <a:solidFill>
            <a:schemeClr val="accent3">
              <a:lumMod val="75000"/>
            </a:schemeClr>
          </a:solidFill>
          <a:prstDash val="solid"/>
          <a:tailEnd type="stealt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D638B2-9752-4FFF-9B7C-C336AA4095FE}">
      <dsp:nvSpPr>
        <dsp:cNvPr id="0" name=""/>
        <dsp:cNvSpPr/>
      </dsp:nvSpPr>
      <dsp:spPr>
        <a:xfrm>
          <a:off x="5845901" y="5111334"/>
          <a:ext cx="2172807" cy="1412324"/>
        </a:xfrm>
        <a:prstGeom prst="roundRect">
          <a:avLst/>
        </a:prstGeom>
        <a:gradFill rotWithShape="1">
          <a:gsLst>
            <a:gs pos="0">
              <a:schemeClr val="accent3">
                <a:tint val="67000"/>
                <a:satMod val="105000"/>
                <a:lumMod val="110000"/>
              </a:schemeClr>
            </a:gs>
            <a:gs pos="50000">
              <a:schemeClr val="accent3">
                <a:tint val="73000"/>
                <a:satMod val="103000"/>
                <a:lumMod val="105000"/>
              </a:schemeClr>
            </a:gs>
            <a:gs pos="100000">
              <a:schemeClr val="accent3"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in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ได้ข้อมูล ความจริง</a:t>
          </a:r>
          <a:endParaRPr lang="th-TH" sz="20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914845" y="5180278"/>
        <a:ext cx="2034919" cy="1274436"/>
      </dsp:txXfrm>
    </dsp:sp>
    <dsp:sp modelId="{14CAF782-6491-47AB-89BD-16C116C3552A}">
      <dsp:nvSpPr>
        <dsp:cNvPr id="0" name=""/>
        <dsp:cNvSpPr/>
      </dsp:nvSpPr>
      <dsp:spPr>
        <a:xfrm>
          <a:off x="2448414" y="708849"/>
          <a:ext cx="5647981" cy="5647981"/>
        </a:xfrm>
        <a:custGeom>
          <a:avLst/>
          <a:gdLst/>
          <a:ahLst/>
          <a:cxnLst/>
          <a:rect l="0" t="0" r="0" b="0"/>
          <a:pathLst>
            <a:path>
              <a:moveTo>
                <a:pt x="3171224" y="5626552"/>
              </a:moveTo>
              <a:arcTo wR="2823990" hR="2823990" stAng="4976227" swAng="847546"/>
            </a:path>
          </a:pathLst>
        </a:custGeom>
        <a:noFill/>
        <a:ln w="53975" cap="rnd" cmpd="sng" algn="in">
          <a:solidFill>
            <a:schemeClr val="accent3">
              <a:lumMod val="75000"/>
            </a:schemeClr>
          </a:solidFill>
          <a:prstDash val="solid"/>
          <a:tailEnd type="stealt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408F7E-D4B4-488F-BC20-2395AD6A9556}">
      <dsp:nvSpPr>
        <dsp:cNvPr id="0" name=""/>
        <dsp:cNvSpPr/>
      </dsp:nvSpPr>
      <dsp:spPr>
        <a:xfrm>
          <a:off x="2526101" y="5111334"/>
          <a:ext cx="2172807" cy="1412324"/>
        </a:xfrm>
        <a:prstGeom prst="roundRect">
          <a:avLst/>
        </a:prstGeom>
        <a:gradFill rotWithShape="1">
          <a:gsLst>
            <a:gs pos="0">
              <a:schemeClr val="accent3">
                <a:tint val="67000"/>
                <a:satMod val="105000"/>
                <a:lumMod val="110000"/>
              </a:schemeClr>
            </a:gs>
            <a:gs pos="50000">
              <a:schemeClr val="accent3">
                <a:tint val="73000"/>
                <a:satMod val="103000"/>
                <a:lumMod val="105000"/>
              </a:schemeClr>
            </a:gs>
            <a:gs pos="100000">
              <a:schemeClr val="accent3"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in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ได้ทางเลือกและปฏิบัติการทางสังคม</a:t>
          </a:r>
          <a:endParaRPr lang="th-TH" sz="20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595045" y="5180278"/>
        <a:ext cx="2034919" cy="1274436"/>
      </dsp:txXfrm>
    </dsp:sp>
    <dsp:sp modelId="{A3C84AA1-4B67-49E8-83A0-951BC310FB13}">
      <dsp:nvSpPr>
        <dsp:cNvPr id="0" name=""/>
        <dsp:cNvSpPr/>
      </dsp:nvSpPr>
      <dsp:spPr>
        <a:xfrm>
          <a:off x="2463878" y="732036"/>
          <a:ext cx="5647981" cy="5647981"/>
        </a:xfrm>
        <a:custGeom>
          <a:avLst/>
          <a:gdLst/>
          <a:ahLst/>
          <a:cxnLst/>
          <a:rect l="0" t="0" r="0" b="0"/>
          <a:pathLst>
            <a:path>
              <a:moveTo>
                <a:pt x="292469" y="4075518"/>
              </a:moveTo>
              <a:arcTo wR="2823990" hR="2823990" stAng="9221594" swAng="1315899"/>
            </a:path>
          </a:pathLst>
        </a:custGeom>
        <a:noFill/>
        <a:ln w="53975" cap="rnd" cmpd="sng" algn="in">
          <a:solidFill>
            <a:schemeClr val="accent3">
              <a:lumMod val="75000"/>
            </a:schemeClr>
          </a:solidFill>
          <a:prstDash val="solid"/>
          <a:tailEnd type="stealt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2E19A0-7AF4-4912-B0D6-627EC2FD106E}">
      <dsp:nvSpPr>
        <dsp:cNvPr id="0" name=""/>
        <dsp:cNvSpPr/>
      </dsp:nvSpPr>
      <dsp:spPr>
        <a:xfrm>
          <a:off x="1500222" y="2008877"/>
          <a:ext cx="2172807" cy="1412324"/>
        </a:xfrm>
        <a:prstGeom prst="roundRect">
          <a:avLst/>
        </a:prstGeom>
        <a:gradFill rotWithShape="1">
          <a:gsLst>
            <a:gs pos="0">
              <a:schemeClr val="accent3">
                <a:tint val="67000"/>
                <a:satMod val="105000"/>
                <a:lumMod val="110000"/>
              </a:schemeClr>
            </a:gs>
            <a:gs pos="50000">
              <a:schemeClr val="accent3">
                <a:tint val="73000"/>
                <a:satMod val="103000"/>
                <a:lumMod val="105000"/>
              </a:schemeClr>
            </a:gs>
            <a:gs pos="100000">
              <a:schemeClr val="accent3">
                <a:tint val="81000"/>
                <a:satMod val="109000"/>
                <a:lumMod val="105000"/>
              </a:schemeClr>
            </a:gs>
          </a:gsLst>
          <a:lin ang="5400000" scaled="0"/>
        </a:gradFill>
        <a:ln w="6350" cap="flat" cmpd="sng" algn="in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สรุปและนำเสนอผลงาน</a:t>
          </a:r>
          <a:endParaRPr lang="th-TH" sz="20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569166" y="2077821"/>
        <a:ext cx="2034919" cy="1274436"/>
      </dsp:txXfrm>
    </dsp:sp>
    <dsp:sp modelId="{477C62B4-A842-4AC4-A37D-6D9F9749FE68}">
      <dsp:nvSpPr>
        <dsp:cNvPr id="0" name=""/>
        <dsp:cNvSpPr/>
      </dsp:nvSpPr>
      <dsp:spPr>
        <a:xfrm>
          <a:off x="2475221" y="697514"/>
          <a:ext cx="5647981" cy="5647981"/>
        </a:xfrm>
        <a:custGeom>
          <a:avLst/>
          <a:gdLst/>
          <a:ahLst/>
          <a:cxnLst/>
          <a:rect l="0" t="0" r="0" b="0"/>
          <a:pathLst>
            <a:path>
              <a:moveTo>
                <a:pt x="634419" y="1040538"/>
              </a:moveTo>
              <a:arcTo wR="2823990" hR="2823990" stAng="13149813" swAng="1250636"/>
            </a:path>
          </a:pathLst>
        </a:custGeom>
        <a:noFill/>
        <a:ln w="57150" cap="rnd" cmpd="sng" algn="in">
          <a:solidFill>
            <a:schemeClr val="accent3">
              <a:lumMod val="75000"/>
            </a:schemeClr>
          </a:solidFill>
          <a:prstDash val="solid"/>
          <a:tailEnd type="stealt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8625CE-BA50-4269-9CFF-334C99FE03D3}">
      <dsp:nvSpPr>
        <dsp:cNvPr id="0" name=""/>
        <dsp:cNvSpPr/>
      </dsp:nvSpPr>
      <dsp:spPr>
        <a:xfrm>
          <a:off x="678179" y="0"/>
          <a:ext cx="7686040" cy="3471333"/>
        </a:xfrm>
        <a:prstGeom prst="rightArrow">
          <a:avLst/>
        </a:prstGeom>
        <a:solidFill>
          <a:schemeClr val="accent1"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FB3BB8-7D33-4FE2-BA84-2187875C0366}">
      <dsp:nvSpPr>
        <dsp:cNvPr id="0" name=""/>
        <dsp:cNvSpPr/>
      </dsp:nvSpPr>
      <dsp:spPr>
        <a:xfrm>
          <a:off x="5767" y="1041399"/>
          <a:ext cx="2853400" cy="1388533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Thailand 4.0</a:t>
          </a:r>
          <a:endParaRPr lang="th-TH" sz="3300" kern="1200" dirty="0"/>
        </a:p>
      </dsp:txBody>
      <dsp:txXfrm>
        <a:off x="73550" y="1109182"/>
        <a:ext cx="2717834" cy="1252967"/>
      </dsp:txXfrm>
    </dsp:sp>
    <dsp:sp modelId="{DA1841E5-1CC4-488F-B577-B85F080C5410}">
      <dsp:nvSpPr>
        <dsp:cNvPr id="0" name=""/>
        <dsp:cNvSpPr/>
      </dsp:nvSpPr>
      <dsp:spPr>
        <a:xfrm>
          <a:off x="3094499" y="1041399"/>
          <a:ext cx="2853400" cy="1388533"/>
        </a:xfrm>
        <a:prstGeom prst="roundRect">
          <a:avLst/>
        </a:prstGeom>
        <a:solidFill>
          <a:schemeClr val="accent1">
            <a:shade val="50000"/>
            <a:hueOff val="-364144"/>
            <a:satOff val="8264"/>
            <a:lumOff val="29636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SDGs</a:t>
          </a:r>
          <a:endParaRPr lang="th-TH" sz="3300" kern="1200" dirty="0"/>
        </a:p>
      </dsp:txBody>
      <dsp:txXfrm>
        <a:off x="3162282" y="1109182"/>
        <a:ext cx="2717834" cy="1252967"/>
      </dsp:txXfrm>
    </dsp:sp>
    <dsp:sp modelId="{3C41F6BB-4756-494B-8A85-56869DE4EB4B}">
      <dsp:nvSpPr>
        <dsp:cNvPr id="0" name=""/>
        <dsp:cNvSpPr/>
      </dsp:nvSpPr>
      <dsp:spPr>
        <a:xfrm>
          <a:off x="6183232" y="1041399"/>
          <a:ext cx="2853400" cy="1388533"/>
        </a:xfrm>
        <a:prstGeom prst="roundRect">
          <a:avLst/>
        </a:prstGeom>
        <a:solidFill>
          <a:schemeClr val="accent1">
            <a:shade val="50000"/>
            <a:hueOff val="-364144"/>
            <a:satOff val="8264"/>
            <a:lumOff val="29636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3300" kern="1200" dirty="0"/>
        </a:p>
      </dsp:txBody>
      <dsp:txXfrm>
        <a:off x="6251015" y="1109182"/>
        <a:ext cx="2717834" cy="12529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B7FC39-03F8-4223-B140-BC4F3E922644}">
      <dsp:nvSpPr>
        <dsp:cNvPr id="0" name=""/>
        <dsp:cNvSpPr/>
      </dsp:nvSpPr>
      <dsp:spPr>
        <a:xfrm>
          <a:off x="3244256" y="1544849"/>
          <a:ext cx="1100564" cy="110056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4100" kern="1200" dirty="0"/>
        </a:p>
      </dsp:txBody>
      <dsp:txXfrm>
        <a:off x="3405430" y="1706023"/>
        <a:ext cx="778216" cy="778216"/>
      </dsp:txXfrm>
    </dsp:sp>
    <dsp:sp modelId="{737343B1-5BAC-4B53-A81D-6D04C4F4F614}">
      <dsp:nvSpPr>
        <dsp:cNvPr id="0" name=""/>
        <dsp:cNvSpPr/>
      </dsp:nvSpPr>
      <dsp:spPr>
        <a:xfrm rot="16200000">
          <a:off x="3677538" y="1143619"/>
          <a:ext cx="234001" cy="374191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300" kern="1200"/>
        </a:p>
      </dsp:txBody>
      <dsp:txXfrm>
        <a:off x="3712638" y="1253557"/>
        <a:ext cx="163801" cy="224515"/>
      </dsp:txXfrm>
    </dsp:sp>
    <dsp:sp modelId="{2E21E760-94A1-447A-B836-CBEF65F8E323}">
      <dsp:nvSpPr>
        <dsp:cNvPr id="0" name=""/>
        <dsp:cNvSpPr/>
      </dsp:nvSpPr>
      <dsp:spPr>
        <a:xfrm>
          <a:off x="3244256" y="2771"/>
          <a:ext cx="1100564" cy="110056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2000" kern="1200" dirty="0"/>
        </a:p>
      </dsp:txBody>
      <dsp:txXfrm>
        <a:off x="3405430" y="163945"/>
        <a:ext cx="778216" cy="778216"/>
      </dsp:txXfrm>
    </dsp:sp>
    <dsp:sp modelId="{5B02F139-BAB7-4207-8A4C-3A9852B4CEAC}">
      <dsp:nvSpPr>
        <dsp:cNvPr id="0" name=""/>
        <dsp:cNvSpPr/>
      </dsp:nvSpPr>
      <dsp:spPr>
        <a:xfrm>
          <a:off x="4441954" y="1908035"/>
          <a:ext cx="234001" cy="374191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300" kern="1200"/>
        </a:p>
      </dsp:txBody>
      <dsp:txXfrm>
        <a:off x="4441954" y="1982873"/>
        <a:ext cx="163801" cy="224515"/>
      </dsp:txXfrm>
    </dsp:sp>
    <dsp:sp modelId="{8B362B70-F609-49EF-91AF-5EFAFD15A3C8}">
      <dsp:nvSpPr>
        <dsp:cNvPr id="0" name=""/>
        <dsp:cNvSpPr/>
      </dsp:nvSpPr>
      <dsp:spPr>
        <a:xfrm>
          <a:off x="4786334" y="1544849"/>
          <a:ext cx="1100564" cy="110056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2000" kern="1200"/>
        </a:p>
      </dsp:txBody>
      <dsp:txXfrm>
        <a:off x="4947508" y="1706023"/>
        <a:ext cx="778216" cy="778216"/>
      </dsp:txXfrm>
    </dsp:sp>
    <dsp:sp modelId="{C9E0456E-9E21-41A9-8403-D16BA05DDAE3}">
      <dsp:nvSpPr>
        <dsp:cNvPr id="0" name=""/>
        <dsp:cNvSpPr/>
      </dsp:nvSpPr>
      <dsp:spPr>
        <a:xfrm rot="5400000">
          <a:off x="3677538" y="2672451"/>
          <a:ext cx="234001" cy="374191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300" kern="1200"/>
        </a:p>
      </dsp:txBody>
      <dsp:txXfrm>
        <a:off x="3712638" y="2712189"/>
        <a:ext cx="163801" cy="224515"/>
      </dsp:txXfrm>
    </dsp:sp>
    <dsp:sp modelId="{7463F535-8CCE-4C6F-AD12-E3EFE08A8DCA}">
      <dsp:nvSpPr>
        <dsp:cNvPr id="0" name=""/>
        <dsp:cNvSpPr/>
      </dsp:nvSpPr>
      <dsp:spPr>
        <a:xfrm>
          <a:off x="3244256" y="3086926"/>
          <a:ext cx="1100564" cy="110056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2000" kern="1200"/>
        </a:p>
      </dsp:txBody>
      <dsp:txXfrm>
        <a:off x="3405430" y="3248100"/>
        <a:ext cx="778216" cy="778216"/>
      </dsp:txXfrm>
    </dsp:sp>
    <dsp:sp modelId="{ED67444E-598E-4BE0-98A4-8F4B0F7EC5BA}">
      <dsp:nvSpPr>
        <dsp:cNvPr id="0" name=""/>
        <dsp:cNvSpPr/>
      </dsp:nvSpPr>
      <dsp:spPr>
        <a:xfrm rot="10800000">
          <a:off x="2913122" y="1908035"/>
          <a:ext cx="234001" cy="374191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300" kern="1200"/>
        </a:p>
      </dsp:txBody>
      <dsp:txXfrm rot="10800000">
        <a:off x="2983322" y="1982873"/>
        <a:ext cx="163801" cy="224515"/>
      </dsp:txXfrm>
    </dsp:sp>
    <dsp:sp modelId="{BD886318-2A78-4A61-AD92-8B240BF1262E}">
      <dsp:nvSpPr>
        <dsp:cNvPr id="0" name=""/>
        <dsp:cNvSpPr/>
      </dsp:nvSpPr>
      <dsp:spPr>
        <a:xfrm>
          <a:off x="1702179" y="1544849"/>
          <a:ext cx="1100564" cy="110056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2000" kern="1200" dirty="0"/>
        </a:p>
      </dsp:txBody>
      <dsp:txXfrm>
        <a:off x="1863353" y="1706023"/>
        <a:ext cx="778216" cy="7782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6F4126-9569-40C6-AAC0-60BE2DC7D49E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970519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5767B4-D181-4390-8DB6-E69F8A792828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8202779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6B448A-19D7-4C8B-99BE-B342FEDAC1E7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738327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83CD9A-3959-4CF2-86F7-C598A975ADAB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589596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C27E5D-3367-4709-8613-EA79B118595F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5565184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C33F21-9388-4D11-9A3C-BD1A2CCB542F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3917145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FA015-48A0-4D92-A775-A60CEDDD3A2D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977404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2355A2-4976-4412-8104-A0686B43EEA3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90777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213DF7-3F40-4950-86F1-A7DFDDD193F2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6048831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520911-648D-4C2A-B211-16C37C3F8DDE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41990790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3400C8-6036-4516-8A9F-6604C2CE8C04}" type="slidenum">
              <a:rPr lang="en-US" altLang="th-TH"/>
              <a:pPr/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2979597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69015-23C6-4062-A951-5F3190C3796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16A0-3455-42CF-AF69-B1DB9541A04A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137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69015-23C6-4062-A951-5F3190C3796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16A0-3455-42CF-AF69-B1DB9541A04A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5776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69015-23C6-4062-A951-5F3190C3796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16A0-3455-42CF-AF69-B1DB9541A04A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4130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69015-23C6-4062-A951-5F3190C3796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16A0-3455-42CF-AF69-B1DB9541A04A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0017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69015-23C6-4062-A951-5F3190C3796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16A0-3455-42CF-AF69-B1DB9541A04A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9328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69015-23C6-4062-A951-5F3190C3796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16A0-3455-42CF-AF69-B1DB9541A04A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8097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69015-23C6-4062-A951-5F3190C3796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16A0-3455-42CF-AF69-B1DB9541A04A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56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69015-23C6-4062-A951-5F3190C3796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16A0-3455-42CF-AF69-B1DB9541A04A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2635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69015-23C6-4062-A951-5F3190C3796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16A0-3455-42CF-AF69-B1DB9541A04A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7702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69015-23C6-4062-A951-5F3190C3796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16A0-3455-42CF-AF69-B1DB9541A04A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4171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69015-23C6-4062-A951-5F3190C3796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616A0-3455-42CF-AF69-B1DB9541A04A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7833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65212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8874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3189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41097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0348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413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0435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25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93201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4702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0850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96F9C-FC3C-41AA-AB27-AD43E3952A5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12371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63432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07044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0846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525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84282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16128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08511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86142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91040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44857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72544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96F9C-FC3C-41AA-AB27-AD43E3952A5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046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 smtClean="0"/>
              <a:t>Click to edit Master text styles</a:t>
            </a:r>
          </a:p>
          <a:p>
            <a:pPr lvl="1"/>
            <a:r>
              <a:rPr lang="en-US" altLang="th-TH" smtClean="0"/>
              <a:t>Second level</a:t>
            </a:r>
          </a:p>
          <a:p>
            <a:pPr lvl="2"/>
            <a:r>
              <a:rPr lang="en-US" altLang="th-TH" smtClean="0"/>
              <a:t>Third level</a:t>
            </a:r>
          </a:p>
          <a:p>
            <a:pPr lvl="3"/>
            <a:r>
              <a:rPr lang="en-US" altLang="th-TH" smtClean="0"/>
              <a:t>Fourth level</a:t>
            </a:r>
          </a:p>
          <a:p>
            <a:pPr lvl="4"/>
            <a:r>
              <a:rPr lang="en-US" altLang="th-TH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th-TH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Angsana New" panose="02020603050405020304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th-TH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  <a:cs typeface="Angsana New" panose="02020603050405020304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6EECADF0-47BB-4F5C-9897-A9E3DA36F71E}" type="slidenum">
              <a:rPr kumimoji="1" lang="en-US" altLang="th-TH" smtClean="0">
                <a:latin typeface="Times New Roman" panose="02020603050405020304" pitchFamily="18" charset="0"/>
                <a:cs typeface="Angsana New" panose="02020603050405020304" pitchFamily="18" charset="-34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th-TH" altLang="th-TH" smtClean="0">
              <a:latin typeface="Times New Roman" panose="02020603050405020304" pitchFamily="18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75672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9D69015-23C6-4062-A951-5F3190C37964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 defTabSz="914400"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F1616A0-3455-42CF-AF69-B1DB9541A04A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44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 defTabSz="914400"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394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29F179EF-F454-4F03-8D7B-509A5E9FBCCC}" type="datetimeFigureOut">
              <a:rPr lang="th-TH" smtClean="0">
                <a:solidFill>
                  <a:prstClr val="black">
                    <a:tint val="75000"/>
                  </a:prstClr>
                </a:solidFill>
              </a:rPr>
              <a:pPr defTabSz="914400"/>
              <a:t>01/11/61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5E3C65C2-EB63-498C-B42E-459948F275ED}" type="slidenum">
              <a:rPr lang="th-TH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273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i242.photobucket.com/albums/ff298/akapong999/dookdik/earring/276.gif" TargetMode="Externa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3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sz="7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โครงงานฐานวิจัย</a:t>
            </a:r>
            <a:endParaRPr lang="th-TH" sz="7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h-TH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มิติการเรียนรู้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09610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193644"/>
              </p:ext>
            </p:extLst>
          </p:nvPr>
        </p:nvGraphicFramePr>
        <p:xfrm>
          <a:off x="1250950" y="237744"/>
          <a:ext cx="10544810" cy="6620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Oval 7"/>
          <p:cNvSpPr/>
          <p:nvPr/>
        </p:nvSpPr>
        <p:spPr>
          <a:xfrm>
            <a:off x="5705856" y="2551176"/>
            <a:ext cx="2103120" cy="1993392"/>
          </a:xfrm>
          <a:prstGeom prst="ellipse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</a:t>
            </a:r>
          </a:p>
          <a:p>
            <a:pPr algn="ctr"/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</a:t>
            </a:r>
          </a:p>
          <a:p>
            <a:pPr algn="ctr"/>
            <a:endParaRPr lang="en-US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Why</a:t>
            </a:r>
          </a:p>
          <a:p>
            <a:pPr algn="ctr"/>
            <a:endParaRPr lang="th-TH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25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762889"/>
              </p:ext>
            </p:extLst>
          </p:nvPr>
        </p:nvGraphicFramePr>
        <p:xfrm>
          <a:off x="2031998" y="719663"/>
          <a:ext cx="9164736" cy="539349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91184"/>
                <a:gridCol w="2291184"/>
                <a:gridCol w="2291184"/>
                <a:gridCol w="2291184"/>
              </a:tblGrid>
              <a:tr h="1648701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rgbClr val="0070C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ผลลัพธ์ที่ต้องการ</a:t>
                      </a:r>
                      <a:endParaRPr lang="th-TH" sz="2400" dirty="0">
                        <a:solidFill>
                          <a:srgbClr val="0070C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rgbClr val="0070C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แนวคิดพื้นฐานของขั้นตอน</a:t>
                      </a:r>
                      <a:endParaRPr lang="th-TH" sz="2400" dirty="0">
                        <a:solidFill>
                          <a:srgbClr val="0070C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rgbClr val="0070C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ครูทำอะไร อย่างไร</a:t>
                      </a:r>
                      <a:endParaRPr lang="th-TH" sz="2400" dirty="0">
                        <a:solidFill>
                          <a:srgbClr val="0070C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rgbClr val="0070C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เห็นปัจจัยที่ส่งผลต่อความสำเร็จ/ล้มเหลว</a:t>
                      </a:r>
                      <a:endParaRPr lang="th-TH" sz="2400" dirty="0">
                        <a:solidFill>
                          <a:srgbClr val="0070C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634116"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ได้เรื่อง</a:t>
                      </a:r>
                      <a:endParaRPr lang="th-TH" sz="2000" b="1" dirty="0">
                        <a:solidFill>
                          <a:srgbClr val="00206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634116"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ได้โครงการ</a:t>
                      </a:r>
                      <a:endParaRPr lang="th-TH" sz="2000" b="1" dirty="0">
                        <a:solidFill>
                          <a:srgbClr val="00206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0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634116"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ได้ข้อมูลความจริง</a:t>
                      </a:r>
                      <a:endParaRPr lang="th-TH" sz="2000" b="1" dirty="0">
                        <a:solidFill>
                          <a:srgbClr val="00206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1141408"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ได้ทางเลือกและปฏิบัติการทางสังคม</a:t>
                      </a:r>
                      <a:endParaRPr lang="th-TH" sz="2000" b="1" dirty="0">
                        <a:solidFill>
                          <a:srgbClr val="00206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0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634116">
                <a:tc>
                  <a:txBody>
                    <a:bodyPr/>
                    <a:lstStyle/>
                    <a:p>
                      <a:r>
                        <a:rPr lang="th-TH" sz="2000" b="1" dirty="0" smtClean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สรุปนำเสนอผลงาน</a:t>
                      </a:r>
                      <a:endParaRPr lang="th-TH" sz="2000" b="1" dirty="0">
                        <a:solidFill>
                          <a:srgbClr val="00206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0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693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 ขั้นตอน กระบวนการเรียนรู้</a:t>
            </a:r>
            <a:br>
              <a:rPr lang="th-TH" altLang="th-TH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altLang="th-TH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บูรณาการอย่างสร้างสรรค์</a:t>
            </a:r>
            <a:r>
              <a:rPr lang="en-US" altLang="th-TH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th-TH" altLang="th-TH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โดยใช้กระบวนการวิจัย</a:t>
            </a:r>
          </a:p>
        </p:txBody>
      </p:sp>
      <p:sp>
        <p:nvSpPr>
          <p:cNvPr id="349187" name="Rectangle 3"/>
          <p:cNvSpPr>
            <a:spLocks noGrp="1" noChangeArrowheads="1"/>
          </p:cNvSpPr>
          <p:nvPr>
            <p:ph idx="1"/>
          </p:nvPr>
        </p:nvSpPr>
        <p:spPr>
          <a:xfrm>
            <a:off x="2971799" y="1916113"/>
            <a:ext cx="7897091" cy="411480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h-TH" altLang="th-TH" sz="1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กระบวนการที่ 1   เรียนรู้เรื่องใกล้ตัว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h-TH" altLang="th-TH" sz="1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กระบวนการที่ 2   วิเคราะห์ สังเคราะห์ และย้อนทวนกระบวนการ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h-TH" altLang="th-TH" sz="1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กระบวนการที่ 3   พัฒนาโจทย์วิจัย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h-TH" altLang="th-TH" sz="1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กระบวนการที่ 4   ตั้งคำถามย่อยจากโจทย์วิจัย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h-TH" altLang="th-TH" sz="1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กระบวนการที่ 5   ค้นหาวิธีการเก็บข้อมูล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h-TH" altLang="th-TH" sz="1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กระบวนการที่ 6   ศึกษาและเก็บรวบรวมข้อมูล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h-TH" altLang="th-TH" sz="1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กระบวนการที่ 7   วิเคราะห์และประมวลผลข้อมูล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h-TH" altLang="th-TH" sz="1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กระบวนการที่ 8   ออกแบบและปฏิบัติจริง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h-TH" altLang="th-TH" sz="1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กระบวนการที่ 9   เก็บรวบรวมข้อมูลจากการปฏิบัติจริง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h-TH" altLang="th-TH" sz="18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กระบวนการที่ 10  สรุป รายงาน นำเสนอผลงาน</a:t>
            </a:r>
          </a:p>
        </p:txBody>
      </p:sp>
      <p:pic>
        <p:nvPicPr>
          <p:cNvPr id="3076" name="Picture 7" descr="ภาพเคลื่อนไหว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78108">
            <a:off x="2711451" y="1052514"/>
            <a:ext cx="6953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2110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49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49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49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49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49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49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49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49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49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49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49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86" grpId="0"/>
      <p:bldP spid="34918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การฟังอย่างลึกซึ้ง</a:t>
            </a:r>
            <a:endParaRPr lang="th-TH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thaiDist">
              <a:lnSpc>
                <a:spcPct val="107000"/>
              </a:lnSpc>
              <a:spcAft>
                <a:spcPts val="800"/>
              </a:spcAft>
              <a:buFont typeface="Angsana New" panose="02020603050405020304" pitchFamily="18" charset="-34"/>
              <a:buChar char="-"/>
              <a:tabLst>
                <a:tab pos="925195" algn="l"/>
              </a:tabLst>
            </a:pPr>
            <a:r>
              <a:rPr lang="th-TH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องค์ประกอบการฟัง </a:t>
            </a: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คือ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  <a:buFont typeface="Angsana New" panose="02020603050405020304" pitchFamily="18" charset="-34"/>
              <a:buChar char="-"/>
              <a:tabLst>
                <a:tab pos="925195" algn="l"/>
              </a:tabLst>
            </a:pP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ฟังเอาความ(เนื้อหา) </a:t>
            </a:r>
            <a:endParaRPr lang="th-TH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thaiDist">
              <a:lnSpc>
                <a:spcPct val="107000"/>
              </a:lnSpc>
              <a:spcAft>
                <a:spcPts val="800"/>
              </a:spcAft>
              <a:buFont typeface="Angsana New" panose="02020603050405020304" pitchFamily="18" charset="-34"/>
              <a:buChar char="-"/>
              <a:tabLst>
                <a:tab pos="925195" algn="l"/>
              </a:tabLst>
            </a:pP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ฟัง</a:t>
            </a:r>
            <a:r>
              <a:rPr lang="th-TH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เอาอารมณ์ความรู้สึก (ขณะพูด</a:t>
            </a: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lvl="1" algn="thaiDist">
              <a:lnSpc>
                <a:spcPct val="107000"/>
              </a:lnSpc>
              <a:spcAft>
                <a:spcPts val="800"/>
              </a:spcAft>
              <a:buFont typeface="Angsana New" panose="02020603050405020304" pitchFamily="18" charset="-34"/>
              <a:buChar char="-"/>
              <a:tabLst>
                <a:tab pos="925195" algn="l"/>
              </a:tabLst>
            </a:pP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ฟังเอาความตั้งใจผู้พูด ความต้องการ และสัญญา (เดิมพัน) </a:t>
            </a:r>
            <a:endParaRPr lang="en-US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67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ข้อกำหนดการฟัง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ฟัง</a:t>
            </a:r>
            <a:r>
              <a:rPr lang="th-TH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ให้ครบ </a:t>
            </a:r>
            <a:endParaRPr lang="th-TH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ไม่</a:t>
            </a:r>
            <a:r>
              <a:rPr lang="th-TH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ตีความตัดสินระหว่างพูด </a:t>
            </a:r>
            <a:endParaRPr lang="th-TH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ไม่พูดแทรก </a:t>
            </a:r>
          </a:p>
          <a:p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ฟัง</a:t>
            </a:r>
            <a:r>
              <a:rPr lang="th-TH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เสียงภายในขณะที่พูดและฟังคนอื่น </a:t>
            </a:r>
            <a:endParaRPr lang="th-TH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สะท้อน</a:t>
            </a:r>
            <a:r>
              <a:rPr lang="th-TH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กลับสิ่งที่ฟังว่าใช่ไม่ใช่</a:t>
            </a:r>
            <a:endParaRPr lang="en-US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63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เงื่อนไขการ 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PLC</a:t>
            </a:r>
            <a:b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  Learning Community</a:t>
            </a:r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th-TH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639293"/>
            <a:ext cx="10972800" cy="1537854"/>
          </a:xfrm>
        </p:spPr>
        <p:txBody>
          <a:bodyPr/>
          <a:lstStyle/>
          <a:p>
            <a:pPr marL="0" lvl="0" indent="0" algn="thaiDist">
              <a:lnSpc>
                <a:spcPct val="107000"/>
              </a:lnSpc>
              <a:spcAft>
                <a:spcPts val="800"/>
              </a:spcAft>
              <a:buNone/>
              <a:tabLst>
                <a:tab pos="925195" algn="l"/>
              </a:tabLst>
            </a:pPr>
            <a:r>
              <a:rPr lang="th-TH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กระบวนการเรียนรู้ต้องสร้างให้รู้สึกปลอดภัย ไม่ใช่ปกป้อง</a:t>
            </a:r>
            <a:r>
              <a:rPr lang="th-TH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ตัวเอง</a:t>
            </a:r>
          </a:p>
          <a:p>
            <a:endParaRPr lang="th-TH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81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thaiDist">
              <a:lnSpc>
                <a:spcPct val="107000"/>
              </a:lnSpc>
              <a:spcAft>
                <a:spcPts val="0"/>
              </a:spcAft>
              <a:buFont typeface="Angsana New" panose="02020603050405020304" pitchFamily="18" charset="-34"/>
              <a:buChar char="-"/>
              <a:tabLst>
                <a:tab pos="925195" algn="l"/>
              </a:tabLst>
            </a:pPr>
            <a:r>
              <a:rPr lang="th-TH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การให้พลังกับสิ่งใดสิ่นั้นจะให้พลังตอบ และขับเคลื่อนเป็นพลังกลุ่มได้ (คำถาม คำพูดที่ไม่ใช่ </a:t>
            </a:r>
            <a:r>
              <a:rPr lang="th-TH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“ตัวกู”  --  “ของกู”</a:t>
            </a:r>
            <a:r>
              <a:rPr lang="th-TH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thaiDist">
              <a:lnSpc>
                <a:spcPct val="107000"/>
              </a:lnSpc>
              <a:spcAft>
                <a:spcPts val="0"/>
              </a:spcAft>
              <a:buFont typeface="Angsana New" panose="02020603050405020304" pitchFamily="18" charset="-34"/>
              <a:buChar char="-"/>
              <a:tabLst>
                <a:tab pos="925195" algn="l"/>
              </a:tabLst>
            </a:pPr>
            <a:r>
              <a:rPr lang="th-TH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การเรียนรู้จะไม่เกิดขึ้น “ในพื้นที่ปลอดภัย”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comfort zone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algn="thaiDist">
              <a:lnSpc>
                <a:spcPct val="107000"/>
              </a:lnSpc>
              <a:spcAft>
                <a:spcPts val="800"/>
              </a:spcAft>
              <a:buFont typeface="Angsana New" panose="02020603050405020304" pitchFamily="18" charset="-34"/>
              <a:buChar char="-"/>
              <a:tabLst>
                <a:tab pos="925195" algn="l"/>
              </a:tabLst>
            </a:pPr>
            <a:r>
              <a:rPr lang="th-TH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มองหามุมใหม่ๆในเรื่องที่เราเคยฟัง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80667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0555015"/>
              </p:ext>
            </p:extLst>
          </p:nvPr>
        </p:nvGraphicFramePr>
        <p:xfrm>
          <a:off x="0" y="0"/>
          <a:ext cx="12191999" cy="6858000"/>
        </p:xfrm>
        <a:graphic>
          <a:graphicData uri="http://schemas.openxmlformats.org/drawingml/2006/table">
            <a:tbl>
              <a:tblPr firstRow="1" firstCol="1" bandRow="1"/>
              <a:tblGrid>
                <a:gridCol w="1111193"/>
                <a:gridCol w="2362517"/>
                <a:gridCol w="1340643"/>
                <a:gridCol w="2038010"/>
                <a:gridCol w="1329174"/>
                <a:gridCol w="1106842"/>
                <a:gridCol w="1419726"/>
                <a:gridCol w="1483894"/>
              </a:tblGrid>
              <a:tr h="6858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เรียนรู้สถานการณ์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เพื่อเรียนรู้กระบวนการวิจัย 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เพื่อย้อนรอยบทเรียนความสำเร็จของโครงงานแก้ปัญหาได้  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กระบวนการวิจัยช่วงเรื่องใกล้ตัวและวิเคราะห์เลือกเรื่องที่สนใจ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วิทยากรเป็นครู  ผู้เข้าร่วม ให้</a:t>
                      </a:r>
                      <a:r>
                        <a:rPr lang="th-TH" sz="1400" b="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ชีท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รีวิวแหล่งเรียนรู้ ตั้งคำถามก่อนไปแหล่งเรียนรู้หรือพื้นที่จริง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แบ่งคละ ผู้เข้าร่วมเป็น </a:t>
                      </a: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ทีม ลงเรียนรู้กระบวนการเรียนรู้ (เรื่องใกล้ตัวและวิเคราะห์เลือกเรื่อง) มีวิทยากรประจำกลุ่ม มีฐานเรียนรู้กลุ่มละ </a:t>
                      </a: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ฐาน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วิทยากรชวนสรุปวิเคราะห์ และเลือกเรื่องตามกระบวนการ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-แหล่งเรียนรู้กลุ่มละ </a:t>
                      </a: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 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ฐาน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ครูสวย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ครูอ้อย 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ครูแอน  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ครูจิ  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</a:t>
                      </a:r>
                      <a:r>
                        <a:rPr lang="th-TH" sz="1400" b="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ครูหนี่ง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</a:t>
                      </a:r>
                      <a:r>
                        <a:rPr lang="th-TH" sz="1400" b="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ด่อล๊ะ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  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</a:t>
                      </a:r>
                      <a:r>
                        <a:rPr lang="th-TH" sz="1400" b="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ฉวีวรรณ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 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ชั่วโมงครึ่ง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.ได้ฝึกเรียนรู้กระบวนการวิจัยช่วงเรื่องใกล้ตัวและวิเคราะห์เลือกเรื่องที่สนใจ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ทีมครู </a:t>
                      </a: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ทีม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ครูสวย ครูหนึ่งวิ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86740" algn="l"/>
                        </a:tabLst>
                        <a:defRPr/>
                      </a:pP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ครูอ้อย  </a:t>
                      </a:r>
                      <a:r>
                        <a:rPr kumimoji="0" lang="th-TH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ครูฮา</a:t>
                      </a:r>
                      <a:r>
                        <a:rPr kumimoji="0" lang="th-TH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บีบะ</a:t>
                      </a:r>
                      <a:endParaRPr kumimoji="0" 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86740" algn="l"/>
                        </a:tabLst>
                        <a:defRPr/>
                      </a:pPr>
                      <a:r>
                        <a:rPr lang="en-US" sz="14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</a:t>
                      </a:r>
                      <a:r>
                        <a:rPr lang="th-TH" sz="14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แอน</a:t>
                      </a:r>
                      <a:r>
                        <a:rPr kumimoji="0" lang="th-TH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ครูอุมาพร</a:t>
                      </a:r>
                      <a:endParaRPr lang="th-TH" sz="1400" b="0" dirty="0" smtClean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4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4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ครูจิ  </a:t>
                      </a:r>
                      <a:r>
                        <a:rPr lang="th-TH" sz="14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ครูสมใจ  ครูซาปีนะ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</a:t>
                      </a:r>
                      <a:r>
                        <a:rPr lang="th-TH" sz="1400" b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ครูเพ็ญศรี ครูสุวิชา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</a:t>
                      </a:r>
                      <a:r>
                        <a:rPr lang="th-TH" sz="1400" b="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ฉวีวรรณ</a:t>
                      </a:r>
                      <a:r>
                        <a:rPr lang="th-TH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ครู</a:t>
                      </a:r>
                      <a:r>
                        <a:rPr lang="th-TH" sz="1400" b="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ตอฮีเราะห์</a:t>
                      </a:r>
                      <a:endParaRPr lang="en-US" sz="1400" b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695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1588816"/>
              </p:ext>
            </p:extLst>
          </p:nvPr>
        </p:nvGraphicFramePr>
        <p:xfrm>
          <a:off x="368489" y="630626"/>
          <a:ext cx="11577850" cy="4891786"/>
        </p:xfrm>
        <a:graphic>
          <a:graphicData uri="http://schemas.openxmlformats.org/drawingml/2006/table">
            <a:tbl>
              <a:tblPr firstRow="1" firstCol="1" bandRow="1"/>
              <a:tblGrid>
                <a:gridCol w="846162"/>
                <a:gridCol w="1924334"/>
                <a:gridCol w="1501254"/>
                <a:gridCol w="2235437"/>
                <a:gridCol w="1262219"/>
                <a:gridCol w="845110"/>
                <a:gridCol w="1852085"/>
                <a:gridCol w="1111249"/>
              </a:tblGrid>
              <a:tr h="270100"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พักรับประทานอาหารกลางวัน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810614">
                <a:tc>
                  <a:txBody>
                    <a:bodyPr/>
                    <a:lstStyle/>
                    <a:p>
                      <a:endParaRPr lang="th-TH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เพื่อนำเสนอกระบวนการและเรื่องที่ของแต่ละกลุ่ม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เพื่อเลือกเรื่อง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การสร้างการเรียนรู้ด้วยตนเองผ่านวิธีการเลือกเรื่องที่ตนเองสนใจ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แต่ละกลุ่มเสนอกระบวนการได้มาซึ่งเรื่องที่ตนเองเลือกของกลุ่ม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ชวนทำชิ้นงาน </a:t>
                      </a: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small book</a:t>
                      </a: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กระบวนการ-แลกเปลี่ยนเพื่อคัดเลือกเรื่องให้เหลือ </a:t>
                      </a: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1 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เรื่อง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--เกณฑ์ เช่น เรื่องที่ได้รับความสนใจ, สิ่งที่ต้องทำ “อย่าให้ความคุ้นเคยกลายเป็นความถูกต้อง” (กรอบความจริง ความดี) 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โดยชวนดูละครพี</a:t>
                      </a:r>
                      <a:r>
                        <a:rPr lang="th-TH" sz="1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น็อกคี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โอ เกาหลีตอนเลือกเรื่องลงข่าว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พี่สวยชวนสรุปผลการจัดการเรียนรู้ภาพรวม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ผู้ทรงคุณวุฒิแสดงความคิดเห็น  (, ศตวรรษ </a:t>
                      </a: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โครงสร้างต้องมีเวลาต่อเนื่อง มีชั่วโมงการบริหาร โดย</a:t>
                      </a:r>
                      <a:r>
                        <a:rPr lang="th-TH" sz="1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ผ.อ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.สุทธิ สาย</a:t>
                      </a:r>
                      <a:r>
                        <a:rPr lang="th-TH" sz="1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สุนีย์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-บอร์ด/</a:t>
                      </a:r>
                      <a:r>
                        <a:rPr lang="th-TH" sz="1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ชาร์ท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-อุปกรณ์การทำสื่อ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-ละครพี</a:t>
                      </a:r>
                      <a:r>
                        <a:rPr lang="th-TH" sz="1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น็อกคี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โอ เกาหลีตอนเลือกเรื่อง เปิดตอนจะเลือกเรื่อง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ที่แสดงชิ้นงานกลาง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ชั่วโมง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ได้นำเสนอกระบวนการได้มาซึ่งเรื่องที่ตนเองเลือก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ได้เติมเต็มแนวคิดการสร้างการเรียนรู้ด้วยตนเองผ่านวิธีการเลือกเรื่องที่ตนเองสนใจ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ครูวงใหญ่คือ</a:t>
                      </a:r>
                      <a:r>
                        <a:rPr lang="th-TH" sz="1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เชษฐ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กับพี่บุหลัน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ผู้ทรงคุณวุฒิ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th-TH" sz="1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ผ.อ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.สุทธิ, อ.</a:t>
                      </a:r>
                      <a:r>
                        <a:rPr lang="th-TH" sz="1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หรน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th-TH" sz="1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อ.หุดดีน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บังพง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77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004252"/>
              </p:ext>
            </p:extLst>
          </p:nvPr>
        </p:nvGraphicFramePr>
        <p:xfrm>
          <a:off x="1" y="0"/>
          <a:ext cx="12191999" cy="5576634"/>
        </p:xfrm>
        <a:graphic>
          <a:graphicData uri="http://schemas.openxmlformats.org/drawingml/2006/table">
            <a:tbl>
              <a:tblPr firstRow="1" firstCol="1" bandRow="1"/>
              <a:tblGrid>
                <a:gridCol w="1111193"/>
                <a:gridCol w="2362517"/>
                <a:gridCol w="1340643"/>
                <a:gridCol w="2038010"/>
                <a:gridCol w="1329174"/>
                <a:gridCol w="889938"/>
                <a:gridCol w="1950329"/>
                <a:gridCol w="1170195"/>
              </a:tblGrid>
              <a:tr h="270100"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พักรับประทานอาหารกลางวัน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810614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เพื่อนำเสนอกระบวนการและเรื่องที่ของแต่ละกลุ่ม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เพื่อเลือกเรื่อง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การสร้างการเรียนรู้ด้วยตนเองผ่านวิธีการเลือกเรื่องที่ตนเองสนใจ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แต่ละกลุ่มเสนอกระบวนการได้มาซึ่งเรื่องที่ตนเองเลือกของกลุ่ม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ชวนทำชิ้นงาน </a:t>
                      </a: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small book</a:t>
                      </a: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กระบวนการ-แลกเปลี่ยนเพื่อคัดเลือกเรื่องให้เหลือ </a:t>
                      </a: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1 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เรื่อง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--เกณฑ์ เช่น เรื่องที่ได้รับความสนใจ, สิ่งที่ต้องทำ “อย่าให้ความคุ้นเคยกลายเป็นความถูกต้อง” (กรอบความจริง ความดี) 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โดยชวนดูละครพี</a:t>
                      </a:r>
                      <a:r>
                        <a:rPr lang="th-TH" sz="1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น็อกคี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โอ เกาหลีตอนเลือกเรื่องลงข่าว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พี่สวยชวนสรุปผลการจัดการเรียนรู้ภาพรวม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ผู้ทรงคุณวุฒิแสดงความคิดเห็น  (, ศตวรรษ </a:t>
                      </a: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โครงสร้างต้องมีเวลาต่อเนื่อง มีชั่วโมงการบริหาร โดย</a:t>
                      </a:r>
                      <a:r>
                        <a:rPr lang="th-TH" sz="1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ผ.อ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.สุทธิ สาย</a:t>
                      </a:r>
                      <a:r>
                        <a:rPr lang="th-TH" sz="1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สุนีย์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-บอร์ด/</a:t>
                      </a:r>
                      <a:r>
                        <a:rPr lang="th-TH" sz="1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ชาร์ท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-อุปกรณ์การทำสื่อ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-ละครพี</a:t>
                      </a:r>
                      <a:r>
                        <a:rPr lang="th-TH" sz="1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น็อกคี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โอ เกาหลีตอนเลือกเรื่อง เปิดตอนจะเลือกเรื่อง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ที่แสดงชิ้นงานกลาง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 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ชั่วโมง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ได้นำเสนอกระบวนการได้มาซึ่งเรื่องที่ตนเองเลือก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ได้เติมเต็มแนวคิดการสร้างการเรียนรู้ด้วยตนเองผ่านวิธีการเลือกเรื่องที่ตนเองสนใจ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ครูวงใหญ่คือ</a:t>
                      </a:r>
                      <a:r>
                        <a:rPr lang="th-TH" sz="1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เชษฐ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กับพี่บุหลัน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ผู้ทรงคุณวุฒิ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  <a:r>
                        <a:rPr lang="th-TH" sz="1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ผ.อ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.สุทธิ, อ.</a:t>
                      </a:r>
                      <a:r>
                        <a:rPr lang="th-TH" sz="1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หรน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th-TH" sz="14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อ.หุดดีน</a:t>
                      </a:r>
                      <a:r>
                        <a:rPr lang="th-TH" sz="14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บังพง</a:t>
                      </a:r>
                      <a:endParaRPr lang="en-US" sz="14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29552" marR="295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7973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73315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h-TH" sz="2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โครงการศูนย์การเรียนรู้โครงงานฐานวิจัย </a:t>
            </a:r>
            <a:r>
              <a:rPr lang="th-TH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โรงเรียนอนุบาลสตูล</a:t>
            </a:r>
            <a:r>
              <a:rPr lang="en-US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th-TH" sz="2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251678" y="1155700"/>
            <a:ext cx="10178322" cy="472389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r>
              <a:rPr lang="th-TH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ผู้เสนอ</a:t>
            </a: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โครงการ</a:t>
            </a: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นายสุทธิ สายสุนีย์ ผู้อำนวยการโรงเรียนอนุบาล</a:t>
            </a:r>
            <a:r>
              <a:rPr lang="th-TH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สตูล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h-TH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วัตถุประสงค์</a:t>
            </a:r>
            <a:endParaRPr lang="en-US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เพื่อพัฒนาศักยภาพผู้อำนวยการ ครูโรงเรียน ในการเรียนรู้จัดการเรียนรู้โครงงานฐานวิจัย 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th-TH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เพื่อพัฒนาโรงเรียนอนุบาลสตูล เป็นศูนย์เรียนรู้โครงงานฐานวิจัย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sz="2400" dirty="0"/>
          </a:p>
        </p:txBody>
      </p:sp>
    </p:spTree>
    <p:extLst>
      <p:ext uri="{BB962C8B-B14F-4D97-AF65-F5344CB8AC3E}">
        <p14:creationId xmlns:p14="http://schemas.microsoft.com/office/powerpoint/2010/main" val="41739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Check In</a:t>
            </a:r>
            <a:endParaRPr lang="th-TH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251678" y="1577009"/>
            <a:ext cx="10178322" cy="43025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เช้านี้รู้สึกอย่างไร</a:t>
            </a:r>
          </a:p>
          <a:p>
            <a:pPr marL="0" indent="0">
              <a:buNone/>
            </a:pPr>
            <a:r>
              <a:rPr lang="th-TH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เช้านี้คิดอย่างไร</a:t>
            </a:r>
          </a:p>
          <a:p>
            <a:pPr marL="0" indent="0">
              <a:buNone/>
            </a:pPr>
            <a:endParaRPr lang="th-TH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th-TH" sz="3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th-TH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01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43" y="0"/>
            <a:ext cx="11477456" cy="6485020"/>
          </a:xfrm>
        </p:spPr>
      </p:pic>
    </p:spTree>
    <p:extLst>
      <p:ext uri="{BB962C8B-B14F-4D97-AF65-F5344CB8AC3E}">
        <p14:creationId xmlns:p14="http://schemas.microsoft.com/office/powerpoint/2010/main" val="329664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710" y="0"/>
            <a:ext cx="759057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23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251678" y="238539"/>
            <a:ext cx="10178322" cy="156375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/>
            <a:r>
              <a:rPr lang="th-TH" sz="4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เงื่อนไขที่คนไทยยุคใหม่ว่างงาน </a:t>
            </a:r>
            <a:br>
              <a:rPr lang="th-TH" sz="4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4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th-TH" sz="4000" b="1" dirty="0" err="1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สปอต</a:t>
            </a:r>
            <a:r>
              <a:rPr lang="th-TH" sz="4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ข่าว </a:t>
            </a:r>
            <a:r>
              <a:rPr lang="en-US" sz="4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TNN 16</a:t>
            </a:r>
            <a:r>
              <a:rPr lang="th-TH" sz="4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en-US" sz="4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</a:t>
            </a:r>
            <a:r>
              <a:rPr lang="th-TH" sz="4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เม.ย. </a:t>
            </a:r>
            <a:r>
              <a:rPr lang="en-US" sz="4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lang="th-TH" sz="4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th-TH" sz="4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251678" y="1587501"/>
            <a:ext cx="10178322" cy="4292092"/>
          </a:xfrm>
        </p:spPr>
        <p:txBody>
          <a:bodyPr>
            <a:normAutofit/>
          </a:bodyPr>
          <a:lstStyle/>
          <a:p>
            <a:r>
              <a:rPr lang="th-TH" sz="7200" b="1" dirty="0" smtClean="0">
                <a:solidFill>
                  <a:srgbClr val="FF0000"/>
                </a:solidFill>
              </a:rPr>
              <a:t>งานสกปรก</a:t>
            </a:r>
            <a:r>
              <a:rPr lang="th-TH" sz="7200" b="1" dirty="0" smtClean="0"/>
              <a:t>ไม่ทำ</a:t>
            </a:r>
          </a:p>
          <a:p>
            <a:r>
              <a:rPr lang="th-TH" sz="7200" b="1" dirty="0" smtClean="0">
                <a:solidFill>
                  <a:srgbClr val="FF0000"/>
                </a:solidFill>
              </a:rPr>
              <a:t>งานที่ยากซับซ้อน</a:t>
            </a:r>
            <a:r>
              <a:rPr lang="th-TH" sz="7200" b="1" dirty="0" smtClean="0"/>
              <a:t>ไม่ทำ</a:t>
            </a:r>
          </a:p>
          <a:p>
            <a:r>
              <a:rPr lang="th-TH" sz="7200" b="1" dirty="0" smtClean="0">
                <a:solidFill>
                  <a:srgbClr val="FF0000"/>
                </a:solidFill>
              </a:rPr>
              <a:t>งานที่ต้องใช้ความอดทน</a:t>
            </a:r>
            <a:r>
              <a:rPr lang="th-TH" sz="7200" b="1" dirty="0" smtClean="0"/>
              <a:t>ไม่ทำ</a:t>
            </a:r>
            <a:endParaRPr lang="th-TH" sz="7200" b="1" dirty="0"/>
          </a:p>
        </p:txBody>
      </p:sp>
    </p:spTree>
    <p:extLst>
      <p:ext uri="{BB962C8B-B14F-4D97-AF65-F5344CB8AC3E}">
        <p14:creationId xmlns:p14="http://schemas.microsoft.com/office/powerpoint/2010/main" val="45733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โครงการพัฒนาศูนย์เรียนรู้เศรษฐกิจพอเพียง</a:t>
            </a:r>
            <a:br>
              <a:rPr lang="th-TH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โรงเรียนอนุบาลสตูล</a:t>
            </a:r>
            <a:endParaRPr lang="th-TH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ไดอะแกรม 3"/>
          <p:cNvGraphicFramePr/>
          <p:nvPr>
            <p:extLst/>
          </p:nvPr>
        </p:nvGraphicFramePr>
        <p:xfrm>
          <a:off x="1689100" y="2247900"/>
          <a:ext cx="9042400" cy="3471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304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โจทย์กลุ่มย่อย</a:t>
            </a:r>
            <a:endParaRPr lang="th-TH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3294696"/>
              </p:ext>
            </p:extLst>
          </p:nvPr>
        </p:nvGraphicFramePr>
        <p:xfrm>
          <a:off x="838200" y="1825625"/>
          <a:ext cx="10515600" cy="2865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45832"/>
                <a:gridCol w="3264568"/>
                <a:gridCol w="3505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ชั้นเรียน</a:t>
                      </a:r>
                      <a:endParaRPr lang="th-TH" sz="18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แหล่งเรียนรู้</a:t>
                      </a:r>
                      <a:endParaRPr lang="th-TH" sz="18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ประเด็นการจัดการเรียนรู้</a:t>
                      </a:r>
                      <a:endParaRPr lang="th-TH" sz="18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</a:t>
                      </a:r>
                      <a:r>
                        <a:rPr kumimoji="0" lang="th-TH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ครูจิ  ครูสมใจ  ครูซาปีนะ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kumimoji="0" lang="th-TH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ปฐมวัย</a:t>
                      </a:r>
                      <a:endParaRPr lang="th-TH" sz="1800" b="1" dirty="0" smtClean="0">
                        <a:solidFill>
                          <a:srgbClr val="00206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สวนหย่อม</a:t>
                      </a:r>
                      <a:endParaRPr lang="th-TH" sz="18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</a:t>
                      </a:r>
                      <a:r>
                        <a:rPr kumimoji="0" lang="th-TH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ครูเนตร </a:t>
                      </a:r>
                      <a:r>
                        <a:rPr kumimoji="0" lang="th-TH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ครูวรรณา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kumimoji="0" lang="th-TH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ป.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โรงเรียน</a:t>
                      </a:r>
                      <a:endParaRPr lang="th-TH" sz="18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8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</a:t>
                      </a:r>
                      <a:r>
                        <a:rPr kumimoji="0" lang="th-TH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ครูอ้อย  ครูสุ</a:t>
                      </a:r>
                      <a:r>
                        <a:rPr kumimoji="0" lang="th-TH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พรรณี</a:t>
                      </a:r>
                      <a:r>
                        <a:rPr kumimoji="0" lang="th-TH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ป.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kumimoji="0" lang="th-TH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ฐานธรณี</a:t>
                      </a:r>
                      <a:endParaRPr lang="th-TH" sz="18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</a:t>
                      </a:r>
                      <a:r>
                        <a:rPr kumimoji="0" lang="th-TH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</a:t>
                      </a:r>
                      <a:r>
                        <a:rPr kumimoji="0" lang="th-TH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ฉวีวรรณ</a:t>
                      </a:r>
                      <a:r>
                        <a:rPr kumimoji="0" lang="th-TH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ครูประไพ ป.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โต๊ะพญาวัง</a:t>
                      </a:r>
                      <a:endParaRPr lang="th-TH" sz="18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</a:t>
                      </a:r>
                      <a:r>
                        <a:rPr kumimoji="0" lang="th-TH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ครูเพ็ญศรี ครูสุวิชา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kumimoji="0" lang="th-TH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ป.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ตลาดสด</a:t>
                      </a:r>
                      <a:endParaRPr lang="th-TH" sz="18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</a:t>
                      </a:r>
                      <a:r>
                        <a:rPr kumimoji="0" lang="th-TH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ครูแอน  ครูอุมาพร  ป.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kumimoji="0" lang="th-TH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ห้องเรียน</a:t>
                      </a:r>
                      <a:endParaRPr lang="th-TH" sz="18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727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3681"/>
          </a:xfrm>
        </p:spPr>
        <p:txBody>
          <a:bodyPr>
            <a:normAutofit/>
          </a:bodyPr>
          <a:lstStyle/>
          <a:p>
            <a:r>
              <a:rPr lang="th-TH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การเขียนแผนการจัดการเรียนรู้แบบ </a:t>
            </a:r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</a:t>
            </a:r>
            <a:r>
              <a:rPr lang="th-TH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แผ่น</a:t>
            </a:r>
            <a:endParaRPr lang="th-TH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924456"/>
              </p:ext>
            </p:extLst>
          </p:nvPr>
        </p:nvGraphicFramePr>
        <p:xfrm>
          <a:off x="838200" y="1393435"/>
          <a:ext cx="9978188" cy="34652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1547"/>
                <a:gridCol w="3637547"/>
                <a:gridCol w="2494547"/>
                <a:gridCol w="2494547"/>
              </a:tblGrid>
              <a:tr h="691058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ลำดับที่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ชื่อหน่วย (</a:t>
                      </a:r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ขั้นตอน (</a:t>
                      </a:r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</a:t>
                      </a:r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วันเดือนปี </a:t>
                      </a:r>
                    </a:p>
                    <a:p>
                      <a:pPr algn="ctr"/>
                      <a:r>
                        <a:rPr lang="th-TH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</a:t>
                      </a:r>
                      <a:r>
                        <a:rPr lang="en-US" sz="20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r>
                        <a:rPr lang="en-US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th-TH" sz="20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ชม./สัปดาห์)</a:t>
                      </a:r>
                      <a:endParaRPr lang="th-TH" sz="2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691058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  <a:tr h="691058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69105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69105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121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การเขียนแผนการจัดการเรียนรู้วิจัยแบบปรัชญา</a:t>
            </a:r>
            <a:endParaRPr lang="th-TH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ไดอะแกรม 3"/>
          <p:cNvGraphicFramePr/>
          <p:nvPr>
            <p:extLst>
              <p:ext uri="{D42A27DB-BD31-4B8C-83A1-F6EECF244321}">
                <p14:modId xmlns:p14="http://schemas.microsoft.com/office/powerpoint/2010/main" val="1697218244"/>
              </p:ext>
            </p:extLst>
          </p:nvPr>
        </p:nvGraphicFramePr>
        <p:xfrm>
          <a:off x="2570922" y="1948070"/>
          <a:ext cx="7589078" cy="4190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492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2230648"/>
              </p:ext>
            </p:extLst>
          </p:nvPr>
        </p:nvGraphicFramePr>
        <p:xfrm>
          <a:off x="801859" y="1005009"/>
          <a:ext cx="9481624" cy="5615761"/>
        </p:xfrm>
        <a:graphic>
          <a:graphicData uri="http://schemas.openxmlformats.org/drawingml/2006/table">
            <a:tbl>
              <a:tblPr firstRow="1" firstCol="1" bandRow="1"/>
              <a:tblGrid>
                <a:gridCol w="1771731"/>
                <a:gridCol w="7615913"/>
                <a:gridCol w="9398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เวลา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กิจกรรม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5283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วันที่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  </a:t>
                      </a: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พฤษภาคม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665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12.00 </a:t>
                      </a: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ทานอาหารกลางวันร่วมกัน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</a:tr>
              <a:tr h="665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13.00 </a:t>
                      </a: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ทำความรู้จัก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65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13.15 </a:t>
                      </a: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พิธีเปิด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65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13.30</a:t>
                      </a: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น.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Check 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65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14.30</a:t>
                      </a: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น.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เรียนรู้ข้อมูล และแลกเปลี่ยนมุมมอง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65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15.45</a:t>
                      </a: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น.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65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17.00</a:t>
                      </a: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น.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เข้าที่พัก/ทานอาหารเย็นร่วมกัน/ชมวิถีคนสตูล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234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8058323"/>
              </p:ext>
            </p:extLst>
          </p:nvPr>
        </p:nvGraphicFramePr>
        <p:xfrm>
          <a:off x="838200" y="365125"/>
          <a:ext cx="10840453" cy="614796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95669"/>
                <a:gridCol w="7009887"/>
                <a:gridCol w="2234897"/>
              </a:tblGrid>
              <a:tr h="768496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วันที่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  </a:t>
                      </a: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พฤษภาคม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2560</a:t>
                      </a: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7684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08.30 </a:t>
                      </a: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Check in 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noFill/>
                  </a:tcPr>
                </a:tc>
              </a:tr>
              <a:tr h="7684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09.00</a:t>
                      </a:r>
                      <a:r>
                        <a:rPr lang="th-TH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น.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ลงพื้นที่เรียนรู้สถานการณ์โครงงานฐานวิจัย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noFill/>
                  </a:tcPr>
                </a:tc>
              </a:tr>
              <a:tr h="7684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10.30 </a:t>
                      </a:r>
                      <a:r>
                        <a:rPr lang="th-TH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น.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พักรับประทานอาหารว่าง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noFill/>
                  </a:tcPr>
                </a:tc>
              </a:tr>
              <a:tr h="7684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12.00 </a:t>
                      </a: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พักรับประทานอาหารกลางวัน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noFill/>
                  </a:tcPr>
                </a:tc>
              </a:tr>
              <a:tr h="7684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13.00 </a:t>
                      </a:r>
                      <a:r>
                        <a:rPr lang="th-TH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น.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นำเสนอเพื่อเลือกเรื่องที่สนใจ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noFill/>
                  </a:tcPr>
                </a:tc>
              </a:tr>
              <a:tr h="7684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16.00 </a:t>
                      </a: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AAR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noFill/>
                  </a:tcPr>
                </a:tc>
              </a:tr>
              <a:tr h="7684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17.00</a:t>
                      </a: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น.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เข้าที่พัก/ทานอาหารเย็นร่วมกัน/พักผ่อนตามอัธยาศัย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796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สี่เหลี่ยมผืนผ้ามุมมน 40"/>
          <p:cNvSpPr/>
          <p:nvPr/>
        </p:nvSpPr>
        <p:spPr>
          <a:xfrm>
            <a:off x="4445869" y="102042"/>
            <a:ext cx="1510234" cy="764984"/>
          </a:xfrm>
          <a:prstGeom prst="roundRect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2800">
              <a:solidFill>
                <a:prstClr val="white"/>
              </a:solidFill>
            </a:endParaRPr>
          </a:p>
        </p:txBody>
      </p:sp>
      <p:sp>
        <p:nvSpPr>
          <p:cNvPr id="20" name="กล่องข้อความ 19"/>
          <p:cNvSpPr txBox="1"/>
          <p:nvPr/>
        </p:nvSpPr>
        <p:spPr>
          <a:xfrm>
            <a:off x="6009776" y="66665"/>
            <a:ext cx="2668727" cy="892552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 algn="thaiDist" defTabSz="914400">
              <a:buFontTx/>
              <a:buChar char="-"/>
            </a:pPr>
            <a:r>
              <a:rPr lang="th-TH" sz="26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เรียนรู้เรื่องใกล้ตัว</a:t>
            </a:r>
          </a:p>
          <a:p>
            <a:pPr marL="457200" indent="-457200" algn="thaiDist" defTabSz="914400">
              <a:buFontTx/>
              <a:buChar char="-"/>
            </a:pPr>
            <a:r>
              <a:rPr lang="th-TH" sz="26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วิเคราะห์ เลือกเรื่อง</a:t>
            </a:r>
          </a:p>
        </p:txBody>
      </p:sp>
      <p:sp>
        <p:nvSpPr>
          <p:cNvPr id="21" name="กล่องข้อความ 20"/>
          <p:cNvSpPr txBox="1"/>
          <p:nvPr/>
        </p:nvSpPr>
        <p:spPr>
          <a:xfrm>
            <a:off x="6009774" y="1126708"/>
            <a:ext cx="2668729" cy="1292662"/>
          </a:xfrm>
          <a:prstGeom prst="rect">
            <a:avLst/>
          </a:prstGeom>
          <a:solidFill>
            <a:srgbClr val="CCFFCC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 algn="thaiDist" defTabSz="914400">
              <a:buFontTx/>
              <a:buChar char="-"/>
            </a:pPr>
            <a:r>
              <a:rPr lang="th-TH" sz="26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พัฒนาเป็นโจทย์วิจัย</a:t>
            </a:r>
          </a:p>
          <a:p>
            <a:pPr marL="457200" indent="-457200" algn="thaiDist" defTabSz="914400">
              <a:buFontTx/>
              <a:buChar char="-"/>
            </a:pPr>
            <a:r>
              <a:rPr lang="th-TH" sz="26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ออกแบบงานวิจัย</a:t>
            </a:r>
          </a:p>
          <a:p>
            <a:pPr marL="457200" indent="-457200" algn="thaiDist" defTabSz="914400">
              <a:buFontTx/>
              <a:buChar char="-"/>
            </a:pPr>
            <a:r>
              <a:rPr lang="th-TH" sz="26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นำเสนอโครงงานวิจัย</a:t>
            </a:r>
            <a:endParaRPr lang="th-TH" sz="26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22" name="กล่องข้อความ 21"/>
          <p:cNvSpPr txBox="1"/>
          <p:nvPr/>
        </p:nvSpPr>
        <p:spPr>
          <a:xfrm>
            <a:off x="6018948" y="2571329"/>
            <a:ext cx="2659555" cy="1292662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 algn="thaiDist" defTabSz="914400">
              <a:buFontTx/>
              <a:buChar char="-"/>
            </a:pPr>
            <a:r>
              <a:rPr lang="th-TH" sz="26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สร้างเครื่องมือ</a:t>
            </a:r>
          </a:p>
          <a:p>
            <a:pPr marL="457200" indent="-457200" algn="thaiDist" defTabSz="914400">
              <a:buFontTx/>
              <a:buChar char="-"/>
            </a:pPr>
            <a:r>
              <a:rPr lang="th-TH" sz="26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ลงพื้นที่เก็บข้อมูล</a:t>
            </a:r>
          </a:p>
          <a:p>
            <a:pPr marL="457200" indent="-457200" algn="thaiDist" defTabSz="914400">
              <a:buFontTx/>
              <a:buChar char="-"/>
            </a:pPr>
            <a:r>
              <a:rPr lang="th-TH" sz="26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ตรวจสอบ วิเคราะห์</a:t>
            </a:r>
            <a:endParaRPr lang="th-TH" sz="26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23" name="กล่องข้อความ 22"/>
          <p:cNvSpPr txBox="1"/>
          <p:nvPr/>
        </p:nvSpPr>
        <p:spPr>
          <a:xfrm>
            <a:off x="6009774" y="4005105"/>
            <a:ext cx="2668729" cy="1692771"/>
          </a:xfrm>
          <a:prstGeom prst="rect">
            <a:avLst/>
          </a:prstGeom>
          <a:solidFill>
            <a:srgbClr val="CCFF66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 algn="thaiDist" defTabSz="914400">
              <a:buFontTx/>
              <a:buChar char="-"/>
            </a:pPr>
            <a:r>
              <a:rPr lang="th-TH" sz="26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คืนข้อมูลชุมชน</a:t>
            </a:r>
          </a:p>
          <a:p>
            <a:pPr marL="457200" indent="-457200" algn="thaiDist" defTabSz="914400">
              <a:buFontTx/>
              <a:buChar char="-"/>
            </a:pPr>
            <a:r>
              <a:rPr lang="th-TH" sz="26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กำหนดทางเลือกใหม่</a:t>
            </a:r>
          </a:p>
          <a:p>
            <a:pPr marL="457200" indent="-457200" algn="thaiDist" defTabSz="914400">
              <a:buFontTx/>
              <a:buChar char="-"/>
            </a:pPr>
            <a:r>
              <a:rPr lang="th-TH" sz="26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แผนปฏิบัติการ</a:t>
            </a:r>
          </a:p>
          <a:p>
            <a:pPr marL="457200" indent="-457200" algn="thaiDist" defTabSz="914400">
              <a:buFontTx/>
              <a:buChar char="-"/>
            </a:pPr>
            <a:r>
              <a:rPr lang="th-TH" sz="26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ทดลองปฏิบัติการ</a:t>
            </a:r>
            <a:endParaRPr lang="th-TH" sz="26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24" name="กล่องข้อความ 23"/>
          <p:cNvSpPr txBox="1"/>
          <p:nvPr/>
        </p:nvSpPr>
        <p:spPr>
          <a:xfrm>
            <a:off x="6014360" y="5829633"/>
            <a:ext cx="2664143" cy="892552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 algn="thaiDist" defTabSz="914400">
              <a:buFontTx/>
              <a:buChar char="-"/>
            </a:pPr>
            <a:r>
              <a:rPr lang="th-TH" sz="26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รายงาน</a:t>
            </a:r>
          </a:p>
          <a:p>
            <a:pPr marL="457200" indent="-457200" algn="thaiDist" defTabSz="914400">
              <a:buFontTx/>
              <a:buChar char="-"/>
            </a:pPr>
            <a:r>
              <a:rPr lang="th-TH" sz="26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นำเสนอผลงานวิจัย</a:t>
            </a:r>
            <a:endParaRPr lang="th-TH" sz="26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25" name="กล่องข้อความ 24"/>
          <p:cNvSpPr txBox="1"/>
          <p:nvPr/>
        </p:nvSpPr>
        <p:spPr>
          <a:xfrm>
            <a:off x="9219333" y="81436"/>
            <a:ext cx="2972667" cy="461665"/>
          </a:xfrm>
          <a:prstGeom prst="rect">
            <a:avLst/>
          </a:prstGeom>
          <a:solidFill>
            <a:srgbClr val="CC00CC"/>
          </a:solidFill>
          <a:ln>
            <a:solidFill>
              <a:srgbClr val="33CCCC"/>
            </a:solidFill>
          </a:ln>
        </p:spPr>
        <p:txBody>
          <a:bodyPr wrap="square" rtlCol="0">
            <a:spAutoFit/>
          </a:bodyPr>
          <a:lstStyle/>
          <a:p>
            <a:pPr algn="ctr" defTabSz="914400"/>
            <a:r>
              <a:rPr lang="th-TH" sz="24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ออกแบบการจัดการเรียนรู้รายคาบ</a:t>
            </a:r>
            <a:endParaRPr lang="th-TH" sz="24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26" name="กล่องข้อความ 25"/>
          <p:cNvSpPr txBox="1"/>
          <p:nvPr/>
        </p:nvSpPr>
        <p:spPr>
          <a:xfrm>
            <a:off x="9128922" y="592538"/>
            <a:ext cx="2144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800" b="1" dirty="0" smtClean="0">
                <a:solidFill>
                  <a:prstClr val="black"/>
                </a:solidFill>
              </a:rPr>
              <a:t>1</a:t>
            </a:r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. นำเข้าสู่บทเรียน</a:t>
            </a:r>
            <a:endParaRPr lang="th-TH" sz="28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28" name="กล่องข้อความ 27"/>
          <p:cNvSpPr txBox="1"/>
          <p:nvPr/>
        </p:nvSpPr>
        <p:spPr>
          <a:xfrm>
            <a:off x="9136208" y="1634678"/>
            <a:ext cx="2144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800" b="1" dirty="0" smtClean="0">
                <a:solidFill>
                  <a:prstClr val="black"/>
                </a:solidFill>
              </a:rPr>
              <a:t>2</a:t>
            </a:r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.เรียนรู้</a:t>
            </a:r>
            <a:endParaRPr lang="th-TH" sz="28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29" name="กล่องข้อความ 28"/>
          <p:cNvSpPr txBox="1"/>
          <p:nvPr/>
        </p:nvSpPr>
        <p:spPr>
          <a:xfrm>
            <a:off x="9139289" y="2751143"/>
            <a:ext cx="2144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800" b="1" dirty="0" smtClean="0">
                <a:solidFill>
                  <a:prstClr val="black"/>
                </a:solidFill>
              </a:rPr>
              <a:t>3</a:t>
            </a:r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.ปฏิบัติการ</a:t>
            </a:r>
            <a:endParaRPr lang="th-TH" sz="28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30" name="กล่องข้อความ 29"/>
          <p:cNvSpPr txBox="1"/>
          <p:nvPr/>
        </p:nvSpPr>
        <p:spPr>
          <a:xfrm>
            <a:off x="9121637" y="3733870"/>
            <a:ext cx="21441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2800" b="1" dirty="0" smtClean="0">
                <a:solidFill>
                  <a:prstClr val="black"/>
                </a:solidFill>
              </a:rPr>
              <a:t>4</a:t>
            </a:r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.ถอดบทเรียน</a:t>
            </a:r>
            <a:endParaRPr lang="th-TH" sz="28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31" name="กล่องข้อความ 30"/>
          <p:cNvSpPr txBox="1"/>
          <p:nvPr/>
        </p:nvSpPr>
        <p:spPr>
          <a:xfrm>
            <a:off x="179048" y="4809913"/>
            <a:ext cx="1327073" cy="1323439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 algn="thaiDist" defTabSz="914400"/>
            <a:r>
              <a:rPr lang="th-TH" sz="20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-กติกา</a:t>
            </a:r>
          </a:p>
          <a:p>
            <a:pPr algn="thaiDist" defTabSz="914400"/>
            <a:r>
              <a:rPr lang="th-TH" sz="20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-การตัดสินใจ</a:t>
            </a:r>
          </a:p>
          <a:p>
            <a:pPr algn="thaiDist" defTabSz="914400"/>
            <a:r>
              <a:rPr lang="th-TH" sz="20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-ประชาธิปไตย</a:t>
            </a:r>
          </a:p>
          <a:p>
            <a:pPr algn="thaiDist" defTabSz="914400"/>
            <a:r>
              <a:rPr lang="th-TH" sz="20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-การแบ่งหน้าที่</a:t>
            </a:r>
            <a:endParaRPr lang="th-TH" sz="20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32" name="วงรี 31"/>
          <p:cNvSpPr/>
          <p:nvPr/>
        </p:nvSpPr>
        <p:spPr>
          <a:xfrm>
            <a:off x="1776932" y="1965755"/>
            <a:ext cx="2144110" cy="1986432"/>
          </a:xfrm>
          <a:prstGeom prst="ellipse">
            <a:avLst/>
          </a:prstGeom>
          <a:solidFill>
            <a:srgbClr val="FFFF66"/>
          </a:solidFill>
          <a:ln w="28575">
            <a:solidFill>
              <a:srgbClr val="FF33CC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th-TH" sz="2800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33" name="วงรี 32"/>
          <p:cNvSpPr/>
          <p:nvPr/>
        </p:nvSpPr>
        <p:spPr>
          <a:xfrm>
            <a:off x="1827543" y="3683240"/>
            <a:ext cx="1626306" cy="1612279"/>
          </a:xfrm>
          <a:prstGeom prst="ellipse">
            <a:avLst/>
          </a:prstGeom>
          <a:noFill/>
          <a:ln w="28575"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2800" dirty="0">
              <a:solidFill>
                <a:prstClr val="white"/>
              </a:solidFill>
              <a:cs typeface="Angsana New" panose="02020603050405020304" pitchFamily="18" charset="-34"/>
            </a:endParaRPr>
          </a:p>
        </p:txBody>
      </p:sp>
      <p:sp>
        <p:nvSpPr>
          <p:cNvPr id="34" name="วงรี 33"/>
          <p:cNvSpPr/>
          <p:nvPr/>
        </p:nvSpPr>
        <p:spPr>
          <a:xfrm>
            <a:off x="1061011" y="751285"/>
            <a:ext cx="1745656" cy="1663383"/>
          </a:xfrm>
          <a:prstGeom prst="ellipse">
            <a:avLst/>
          </a:prstGeom>
          <a:noFill/>
          <a:ln w="28575"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2800">
              <a:solidFill>
                <a:prstClr val="white"/>
              </a:solidFill>
            </a:endParaRPr>
          </a:p>
        </p:txBody>
      </p:sp>
      <p:sp>
        <p:nvSpPr>
          <p:cNvPr id="35" name="วงรี 34"/>
          <p:cNvSpPr/>
          <p:nvPr/>
        </p:nvSpPr>
        <p:spPr>
          <a:xfrm>
            <a:off x="147780" y="1846504"/>
            <a:ext cx="1814083" cy="1785150"/>
          </a:xfrm>
          <a:prstGeom prst="ellipse">
            <a:avLst/>
          </a:prstGeom>
          <a:noFill/>
          <a:ln w="28575"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2800">
              <a:solidFill>
                <a:prstClr val="white"/>
              </a:solidFill>
            </a:endParaRPr>
          </a:p>
        </p:txBody>
      </p:sp>
      <p:sp>
        <p:nvSpPr>
          <p:cNvPr id="36" name="วงรี 35"/>
          <p:cNvSpPr/>
          <p:nvPr/>
        </p:nvSpPr>
        <p:spPr>
          <a:xfrm>
            <a:off x="612888" y="3169439"/>
            <a:ext cx="1821112" cy="1750333"/>
          </a:xfrm>
          <a:prstGeom prst="ellipse">
            <a:avLst/>
          </a:prstGeom>
          <a:noFill/>
          <a:ln w="28575"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2800">
              <a:solidFill>
                <a:prstClr val="white"/>
              </a:solidFill>
            </a:endParaRPr>
          </a:p>
        </p:txBody>
      </p:sp>
      <p:sp>
        <p:nvSpPr>
          <p:cNvPr id="37" name="วงรี 36"/>
          <p:cNvSpPr/>
          <p:nvPr/>
        </p:nvSpPr>
        <p:spPr>
          <a:xfrm>
            <a:off x="2428399" y="709271"/>
            <a:ext cx="1713664" cy="1509672"/>
          </a:xfrm>
          <a:prstGeom prst="ellipse">
            <a:avLst/>
          </a:prstGeom>
          <a:noFill/>
          <a:ln w="28575"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2800">
              <a:solidFill>
                <a:prstClr val="white"/>
              </a:solidFill>
            </a:endParaRPr>
          </a:p>
        </p:txBody>
      </p:sp>
      <p:sp>
        <p:nvSpPr>
          <p:cNvPr id="38" name="วงรี 37"/>
          <p:cNvSpPr/>
          <p:nvPr/>
        </p:nvSpPr>
        <p:spPr>
          <a:xfrm>
            <a:off x="2899108" y="3596744"/>
            <a:ext cx="1564359" cy="1624450"/>
          </a:xfrm>
          <a:prstGeom prst="ellipse">
            <a:avLst/>
          </a:prstGeom>
          <a:noFill/>
          <a:ln w="28575"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2800">
              <a:solidFill>
                <a:prstClr val="white"/>
              </a:solidFill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1753868" y="2160163"/>
            <a:ext cx="21441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800" b="1" dirty="0" smtClean="0">
                <a:solidFill>
                  <a:prstClr val="black"/>
                </a:solidFill>
              </a:rPr>
              <a:t>PBL</a:t>
            </a:r>
          </a:p>
          <a:p>
            <a:pPr algn="ctr" defTabSz="914400"/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กระบวนการเรียนรู้ด้วยตนเอง</a:t>
            </a:r>
            <a:endParaRPr lang="th-TH" sz="28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9" name="กล่องข้อความ 8"/>
          <p:cNvSpPr txBox="1"/>
          <p:nvPr/>
        </p:nvSpPr>
        <p:spPr>
          <a:xfrm>
            <a:off x="2558602" y="903345"/>
            <a:ext cx="15546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สาระ</a:t>
            </a:r>
          </a:p>
          <a:p>
            <a:pPr algn="ctr" defTabSz="914400"/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รายวิชา</a:t>
            </a:r>
            <a:endParaRPr lang="th-TH" sz="28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1263258" y="1108029"/>
            <a:ext cx="13122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เศรษฐกิจ</a:t>
            </a:r>
          </a:p>
          <a:p>
            <a:pPr algn="ctr" defTabSz="914400"/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พอเพียง</a:t>
            </a:r>
            <a:endParaRPr lang="th-TH" sz="28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7" name="กล่องข้อความ 6"/>
          <p:cNvSpPr txBox="1"/>
          <p:nvPr/>
        </p:nvSpPr>
        <p:spPr>
          <a:xfrm>
            <a:off x="481545" y="1978824"/>
            <a:ext cx="122068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endParaRPr lang="th-TH" sz="2800" b="1" dirty="0" smtClean="0">
              <a:solidFill>
                <a:prstClr val="black"/>
              </a:solidFill>
              <a:cs typeface="Angsana New" panose="02020603050405020304" pitchFamily="18" charset="-34"/>
            </a:endParaRPr>
          </a:p>
          <a:p>
            <a:pPr algn="ctr" defTabSz="914400"/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ทักษะ</a:t>
            </a:r>
          </a:p>
          <a:p>
            <a:pPr algn="ctr" defTabSz="914400"/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การทำงาน</a:t>
            </a:r>
          </a:p>
        </p:txBody>
      </p:sp>
      <p:sp>
        <p:nvSpPr>
          <p:cNvPr id="8" name="กล่องข้อความ 7"/>
          <p:cNvSpPr txBox="1"/>
          <p:nvPr/>
        </p:nvSpPr>
        <p:spPr>
          <a:xfrm>
            <a:off x="875087" y="3606039"/>
            <a:ext cx="12181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การทำงาน</a:t>
            </a:r>
          </a:p>
          <a:p>
            <a:pPr algn="ctr" defTabSz="914400"/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เป็นทีม</a:t>
            </a:r>
            <a:endParaRPr lang="th-TH" sz="28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2056243" y="4109637"/>
            <a:ext cx="12109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สมาธิ</a:t>
            </a:r>
          </a:p>
          <a:p>
            <a:pPr algn="ctr" defTabSz="914400"/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สติ </a:t>
            </a:r>
            <a:endParaRPr lang="th-TH" sz="28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10" name="กล่องข้อความ 9"/>
          <p:cNvSpPr txBox="1"/>
          <p:nvPr/>
        </p:nvSpPr>
        <p:spPr>
          <a:xfrm>
            <a:off x="3242108" y="4090269"/>
            <a:ext cx="10501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อื่นๆ</a:t>
            </a:r>
            <a:endParaRPr lang="th-TH" sz="28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39" name="กล่องข้อความ 38"/>
          <p:cNvSpPr txBox="1"/>
          <p:nvPr/>
        </p:nvSpPr>
        <p:spPr>
          <a:xfrm>
            <a:off x="798589" y="51401"/>
            <a:ext cx="1057527" cy="1015663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 algn="thaiDist" defTabSz="914400"/>
            <a:r>
              <a:rPr lang="en-US" sz="2000" b="1" dirty="0" smtClean="0">
                <a:solidFill>
                  <a:prstClr val="black"/>
                </a:solidFill>
              </a:rPr>
              <a:t>3 </a:t>
            </a:r>
            <a:r>
              <a:rPr lang="th-TH" sz="20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ห่วง</a:t>
            </a:r>
          </a:p>
          <a:p>
            <a:pPr algn="thaiDist" defTabSz="914400"/>
            <a:r>
              <a:rPr lang="en-US" sz="2000" b="1" dirty="0" smtClean="0">
                <a:solidFill>
                  <a:prstClr val="black"/>
                </a:solidFill>
              </a:rPr>
              <a:t>2 </a:t>
            </a:r>
            <a:r>
              <a:rPr lang="th-TH" sz="20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เงื่อนไข </a:t>
            </a:r>
            <a:endParaRPr lang="en-US" sz="2000" b="1" dirty="0" smtClean="0">
              <a:solidFill>
                <a:prstClr val="black"/>
              </a:solidFill>
            </a:endParaRPr>
          </a:p>
          <a:p>
            <a:pPr algn="thaiDist" defTabSz="914400"/>
            <a:r>
              <a:rPr lang="en-US" sz="2000" b="1" dirty="0" smtClean="0">
                <a:solidFill>
                  <a:prstClr val="black"/>
                </a:solidFill>
              </a:rPr>
              <a:t>4 </a:t>
            </a:r>
            <a:r>
              <a:rPr lang="th-TH" sz="20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มิติ</a:t>
            </a:r>
            <a:endParaRPr lang="th-TH" sz="20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40" name="กล่องข้อความ 39"/>
          <p:cNvSpPr txBox="1"/>
          <p:nvPr/>
        </p:nvSpPr>
        <p:spPr>
          <a:xfrm>
            <a:off x="67122" y="1515245"/>
            <a:ext cx="992309" cy="1015663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 algn="ctr" defTabSz="914400"/>
            <a:r>
              <a:rPr lang="th-TH" sz="20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 คิด </a:t>
            </a:r>
            <a:r>
              <a:rPr lang="th-TH" sz="2000" b="1" dirty="0">
                <a:solidFill>
                  <a:prstClr val="black"/>
                </a:solidFill>
                <a:cs typeface="Angsana New" panose="02020603050405020304" pitchFamily="18" charset="-34"/>
              </a:rPr>
              <a:t>อ่าน เขียน </a:t>
            </a:r>
          </a:p>
          <a:p>
            <a:pPr algn="ctr" defTabSz="914400"/>
            <a:r>
              <a:rPr lang="th-TH" sz="2000" b="1" dirty="0">
                <a:solidFill>
                  <a:prstClr val="black"/>
                </a:solidFill>
                <a:cs typeface="Angsana New" panose="02020603050405020304" pitchFamily="18" charset="-34"/>
              </a:rPr>
              <a:t>พูด </a:t>
            </a:r>
            <a:r>
              <a:rPr lang="th-TH" sz="20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ฟัง</a:t>
            </a:r>
            <a:endParaRPr lang="th-TH" sz="20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42" name="สี่เหลี่ยมผืนผ้ามุมมน 41"/>
          <p:cNvSpPr/>
          <p:nvPr/>
        </p:nvSpPr>
        <p:spPr>
          <a:xfrm>
            <a:off x="4470262" y="1495440"/>
            <a:ext cx="1510722" cy="797446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2800">
              <a:solidFill>
                <a:prstClr val="white"/>
              </a:solidFill>
            </a:endParaRPr>
          </a:p>
        </p:txBody>
      </p:sp>
      <p:sp>
        <p:nvSpPr>
          <p:cNvPr id="16" name="กล่องข้อความ 15"/>
          <p:cNvSpPr txBox="1"/>
          <p:nvPr/>
        </p:nvSpPr>
        <p:spPr>
          <a:xfrm>
            <a:off x="4753064" y="1687601"/>
            <a:ext cx="1023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โครงการ</a:t>
            </a:r>
            <a:endParaRPr lang="th-TH" sz="28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43" name="กล่องข้อความ 42"/>
          <p:cNvSpPr txBox="1"/>
          <p:nvPr/>
        </p:nvSpPr>
        <p:spPr>
          <a:xfrm>
            <a:off x="4755847" y="306800"/>
            <a:ext cx="1023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ได้เรื่อง</a:t>
            </a:r>
            <a:endParaRPr lang="th-TH" sz="28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44" name="สี่เหลี่ยมผืนผ้ามุมมน 43"/>
          <p:cNvSpPr/>
          <p:nvPr/>
        </p:nvSpPr>
        <p:spPr>
          <a:xfrm>
            <a:off x="4470262" y="3006653"/>
            <a:ext cx="1548685" cy="797446"/>
          </a:xfrm>
          <a:prstGeom prst="roundRect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2800">
              <a:solidFill>
                <a:prstClr val="white"/>
              </a:solidFill>
            </a:endParaRPr>
          </a:p>
        </p:txBody>
      </p:sp>
      <p:sp>
        <p:nvSpPr>
          <p:cNvPr id="12" name="กล่องข้อความ 11"/>
          <p:cNvSpPr txBox="1"/>
          <p:nvPr/>
        </p:nvSpPr>
        <p:spPr>
          <a:xfrm>
            <a:off x="4768751" y="3190416"/>
            <a:ext cx="886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ข้อมูล</a:t>
            </a:r>
            <a:endParaRPr lang="th-TH" sz="28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45" name="สี่เหลี่ยมผืนผ้ามุมมน 44"/>
          <p:cNvSpPr/>
          <p:nvPr/>
        </p:nvSpPr>
        <p:spPr>
          <a:xfrm>
            <a:off x="4470262" y="4486245"/>
            <a:ext cx="1543971" cy="797446"/>
          </a:xfrm>
          <a:prstGeom prst="roundRect">
            <a:avLst/>
          </a:prstGeom>
          <a:solidFill>
            <a:srgbClr val="CC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2800">
              <a:solidFill>
                <a:prstClr val="white"/>
              </a:solidFill>
            </a:endParaRPr>
          </a:p>
        </p:txBody>
      </p:sp>
      <p:sp>
        <p:nvSpPr>
          <p:cNvPr id="13" name="กล่องข้อความ 12"/>
          <p:cNvSpPr txBox="1"/>
          <p:nvPr/>
        </p:nvSpPr>
        <p:spPr>
          <a:xfrm>
            <a:off x="4554033" y="4440548"/>
            <a:ext cx="143375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ทางเลือกใหม่ปฏิบัติการ</a:t>
            </a:r>
            <a:endParaRPr lang="th-TH" sz="28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46" name="สี่เหลี่ยมผืนผ้ามุมมน 45"/>
          <p:cNvSpPr/>
          <p:nvPr/>
        </p:nvSpPr>
        <p:spPr>
          <a:xfrm>
            <a:off x="4470262" y="5873227"/>
            <a:ext cx="1510719" cy="797446"/>
          </a:xfrm>
          <a:prstGeom prst="roundRect">
            <a:avLst/>
          </a:prstGeom>
          <a:solidFill>
            <a:srgbClr val="99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2800">
              <a:solidFill>
                <a:prstClr val="white"/>
              </a:solidFill>
            </a:endParaRPr>
          </a:p>
        </p:txBody>
      </p:sp>
      <p:sp>
        <p:nvSpPr>
          <p:cNvPr id="15" name="กล่องข้อความ 14"/>
          <p:cNvSpPr txBox="1"/>
          <p:nvPr/>
        </p:nvSpPr>
        <p:spPr>
          <a:xfrm>
            <a:off x="4678159" y="5990273"/>
            <a:ext cx="1127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สรุป</a:t>
            </a:r>
            <a:endParaRPr lang="th-TH" sz="28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cxnSp>
        <p:nvCxnSpPr>
          <p:cNvPr id="49" name="ตัวเชื่อมต่อตรง 48"/>
          <p:cNvCxnSpPr/>
          <p:nvPr/>
        </p:nvCxnSpPr>
        <p:spPr>
          <a:xfrm>
            <a:off x="4448896" y="1526"/>
            <a:ext cx="14571" cy="6755449"/>
          </a:xfrm>
          <a:prstGeom prst="line">
            <a:avLst/>
          </a:prstGeom>
          <a:ln w="38100">
            <a:solidFill>
              <a:srgbClr val="CC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ตัวเชื่อมต่อตรง 49"/>
          <p:cNvCxnSpPr/>
          <p:nvPr/>
        </p:nvCxnSpPr>
        <p:spPr>
          <a:xfrm>
            <a:off x="9121637" y="51401"/>
            <a:ext cx="14571" cy="6755449"/>
          </a:xfrm>
          <a:prstGeom prst="line">
            <a:avLst/>
          </a:prstGeom>
          <a:ln w="38100">
            <a:solidFill>
              <a:srgbClr val="CC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กล่องข้อความ 50"/>
          <p:cNvSpPr txBox="1"/>
          <p:nvPr/>
        </p:nvSpPr>
        <p:spPr>
          <a:xfrm>
            <a:off x="9268391" y="1047640"/>
            <a:ext cx="2923609" cy="523220"/>
          </a:xfrm>
          <a:prstGeom prst="rect">
            <a:avLst/>
          </a:prstGeom>
          <a:solidFill>
            <a:srgbClr val="FF00FF"/>
          </a:solidFill>
        </p:spPr>
        <p:txBody>
          <a:bodyPr wrap="square" rtlCol="0">
            <a:spAutoFit/>
          </a:bodyPr>
          <a:lstStyle/>
          <a:p>
            <a:pPr marL="342900" indent="-342900" algn="thaiDist" defTabSz="914400">
              <a:buFontTx/>
              <a:buChar char="-"/>
            </a:pPr>
            <a:r>
              <a:rPr lang="th-TH" sz="2800" b="1" dirty="0" err="1" smtClean="0">
                <a:solidFill>
                  <a:prstClr val="black"/>
                </a:solidFill>
                <a:cs typeface="Angsana New" panose="02020603050405020304" pitchFamily="18" charset="-34"/>
              </a:rPr>
              <a:t>เกมส์</a:t>
            </a:r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  เพลง กิจกรรม</a:t>
            </a:r>
            <a:endParaRPr lang="th-TH" sz="28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52" name="กล่องข้อความ 51"/>
          <p:cNvSpPr txBox="1"/>
          <p:nvPr/>
        </p:nvSpPr>
        <p:spPr>
          <a:xfrm>
            <a:off x="9268391" y="2093999"/>
            <a:ext cx="2923609" cy="528808"/>
          </a:xfrm>
          <a:prstGeom prst="rect">
            <a:avLst/>
          </a:prstGeom>
          <a:solidFill>
            <a:srgbClr val="FF99FF"/>
          </a:solidFill>
        </p:spPr>
        <p:txBody>
          <a:bodyPr wrap="square" rtlCol="0">
            <a:spAutoFit/>
          </a:bodyPr>
          <a:lstStyle/>
          <a:p>
            <a:pPr marL="342900" indent="-342900" algn="thaiDist" defTabSz="914400">
              <a:buFontTx/>
              <a:buChar char="-"/>
            </a:pPr>
            <a:r>
              <a:rPr lang="en-US" sz="2800" dirty="0" smtClean="0">
                <a:solidFill>
                  <a:prstClr val="black"/>
                </a:solidFill>
              </a:rPr>
              <a:t>Input</a:t>
            </a:r>
            <a:r>
              <a:rPr lang="th-TH" sz="2800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 เรื่องที่เกี่ยวข้อง</a:t>
            </a:r>
          </a:p>
        </p:txBody>
      </p:sp>
      <p:sp>
        <p:nvSpPr>
          <p:cNvPr id="53" name="กล่องข้อความ 52"/>
          <p:cNvSpPr txBox="1"/>
          <p:nvPr/>
        </p:nvSpPr>
        <p:spPr>
          <a:xfrm>
            <a:off x="9225318" y="3172805"/>
            <a:ext cx="2966682" cy="523220"/>
          </a:xfrm>
          <a:prstGeom prst="rect">
            <a:avLst/>
          </a:prstGeom>
          <a:solidFill>
            <a:srgbClr val="FF99FF"/>
          </a:solidFill>
        </p:spPr>
        <p:txBody>
          <a:bodyPr wrap="square" rtlCol="0">
            <a:spAutoFit/>
          </a:bodyPr>
          <a:lstStyle/>
          <a:p>
            <a:pPr marL="342900" indent="-342900" algn="thaiDist" defTabSz="914400">
              <a:buFontTx/>
              <a:buChar char="-"/>
            </a:pPr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เกี่ยวกับเรื่องที่เรียน</a:t>
            </a:r>
            <a:endParaRPr lang="th-TH" sz="28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54" name="กล่องข้อความ 53"/>
          <p:cNvSpPr txBox="1"/>
          <p:nvPr/>
        </p:nvSpPr>
        <p:spPr>
          <a:xfrm>
            <a:off x="9268390" y="4159338"/>
            <a:ext cx="2923610" cy="52322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42900" indent="-342900" algn="thaiDist" defTabSz="914400">
              <a:buFontTx/>
              <a:buChar char="-"/>
            </a:pPr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ความรู้ ความรู้สึก</a:t>
            </a:r>
            <a:endParaRPr lang="th-TH" sz="28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47" name="ลูกศรขวาท้ายขีด 46"/>
          <p:cNvSpPr/>
          <p:nvPr/>
        </p:nvSpPr>
        <p:spPr>
          <a:xfrm>
            <a:off x="4041531" y="2622807"/>
            <a:ext cx="814731" cy="714655"/>
          </a:xfrm>
          <a:prstGeom prst="stripedRightArrow">
            <a:avLst/>
          </a:prstGeom>
          <a:solidFill>
            <a:srgbClr val="FFFF66"/>
          </a:solidFill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th-TH" sz="2800">
              <a:solidFill>
                <a:prstClr val="black"/>
              </a:solidFill>
            </a:endParaRPr>
          </a:p>
        </p:txBody>
      </p:sp>
      <p:sp>
        <p:nvSpPr>
          <p:cNvPr id="55" name="กล่องข้อความ 54"/>
          <p:cNvSpPr txBox="1"/>
          <p:nvPr/>
        </p:nvSpPr>
        <p:spPr>
          <a:xfrm>
            <a:off x="9209672" y="4687780"/>
            <a:ext cx="29823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th-TH" sz="2800" b="1" dirty="0" err="1" smtClean="0">
                <a:solidFill>
                  <a:prstClr val="black"/>
                </a:solidFill>
                <a:cs typeface="Angsana New" panose="02020603050405020304" pitchFamily="18" charset="-34"/>
              </a:rPr>
              <a:t>บูรณา</a:t>
            </a:r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การกับ </a:t>
            </a:r>
          </a:p>
          <a:p>
            <a:pPr algn="ctr" defTabSz="914400"/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สาระรายวิชา เศรษฐกิจพอเพียง ทักษะการทำงาน </a:t>
            </a:r>
          </a:p>
          <a:p>
            <a:pPr algn="ctr" defTabSz="914400"/>
            <a:r>
              <a:rPr lang="th-TH" sz="28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การทำงานเป็นทีม สติ สมาธิและ อื่นๆ</a:t>
            </a:r>
            <a:endParaRPr lang="th-TH" sz="28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57" name="ลูกศรขวาท้ายขีด 56"/>
          <p:cNvSpPr/>
          <p:nvPr/>
        </p:nvSpPr>
        <p:spPr>
          <a:xfrm>
            <a:off x="8314191" y="2772107"/>
            <a:ext cx="814731" cy="714655"/>
          </a:xfrm>
          <a:prstGeom prst="stripedRightArrow">
            <a:avLst/>
          </a:prstGeom>
          <a:solidFill>
            <a:srgbClr val="FFFF66"/>
          </a:solidFill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th-TH" sz="2800">
              <a:solidFill>
                <a:prstClr val="black"/>
              </a:solidFill>
            </a:endParaRPr>
          </a:p>
        </p:txBody>
      </p:sp>
      <p:sp>
        <p:nvSpPr>
          <p:cNvPr id="59" name="กล่องข้อความ 58"/>
          <p:cNvSpPr txBox="1"/>
          <p:nvPr/>
        </p:nvSpPr>
        <p:spPr>
          <a:xfrm>
            <a:off x="1707683" y="5329988"/>
            <a:ext cx="1327073" cy="1015663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 algn="thaiDist" defTabSz="914400"/>
            <a:r>
              <a:rPr lang="th-TH" sz="20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- ในตน </a:t>
            </a:r>
          </a:p>
          <a:p>
            <a:pPr algn="thaiDist" defTabSz="914400"/>
            <a:r>
              <a:rPr lang="th-TH" sz="20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- ในทีม</a:t>
            </a:r>
          </a:p>
          <a:p>
            <a:pPr algn="thaiDist" defTabSz="914400"/>
            <a:r>
              <a:rPr lang="th-TH" sz="2000" b="1" dirty="0" smtClean="0">
                <a:solidFill>
                  <a:prstClr val="black"/>
                </a:solidFill>
                <a:cs typeface="Angsana New" panose="02020603050405020304" pitchFamily="18" charset="-34"/>
              </a:rPr>
              <a:t>- ในห้องเรียน</a:t>
            </a:r>
            <a:endParaRPr lang="th-TH" sz="2000" b="1" dirty="0">
              <a:solidFill>
                <a:prstClr val="black"/>
              </a:solidFill>
              <a:cs typeface="Angsana New" panose="02020603050405020304" pitchFamily="18" charset="-34"/>
            </a:endParaRPr>
          </a:p>
        </p:txBody>
      </p:sp>
      <p:sp>
        <p:nvSpPr>
          <p:cNvPr id="61" name="ลูกศรลง 60"/>
          <p:cNvSpPr/>
          <p:nvPr/>
        </p:nvSpPr>
        <p:spPr>
          <a:xfrm>
            <a:off x="5057325" y="1004821"/>
            <a:ext cx="414651" cy="405905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2800">
              <a:solidFill>
                <a:prstClr val="white"/>
              </a:solidFill>
            </a:endParaRPr>
          </a:p>
        </p:txBody>
      </p:sp>
      <p:sp>
        <p:nvSpPr>
          <p:cNvPr id="62" name="ลูกศรลง 61"/>
          <p:cNvSpPr/>
          <p:nvPr/>
        </p:nvSpPr>
        <p:spPr>
          <a:xfrm>
            <a:off x="5024708" y="2487175"/>
            <a:ext cx="414651" cy="405905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2800">
              <a:solidFill>
                <a:prstClr val="white"/>
              </a:solidFill>
            </a:endParaRPr>
          </a:p>
        </p:txBody>
      </p:sp>
      <p:sp>
        <p:nvSpPr>
          <p:cNvPr id="63" name="ลูกศรลง 62"/>
          <p:cNvSpPr/>
          <p:nvPr/>
        </p:nvSpPr>
        <p:spPr>
          <a:xfrm>
            <a:off x="5024708" y="3984586"/>
            <a:ext cx="414651" cy="405905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2800">
              <a:solidFill>
                <a:prstClr val="white"/>
              </a:solidFill>
            </a:endParaRPr>
          </a:p>
        </p:txBody>
      </p:sp>
      <p:sp>
        <p:nvSpPr>
          <p:cNvPr id="64" name="ลูกศรลง 63"/>
          <p:cNvSpPr/>
          <p:nvPr/>
        </p:nvSpPr>
        <p:spPr>
          <a:xfrm>
            <a:off x="5043863" y="5365724"/>
            <a:ext cx="414651" cy="405905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2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4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222672"/>
              </p:ext>
            </p:extLst>
          </p:nvPr>
        </p:nvGraphicFramePr>
        <p:xfrm>
          <a:off x="852268" y="404788"/>
          <a:ext cx="10840453" cy="614796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95669"/>
                <a:gridCol w="7009887"/>
                <a:gridCol w="2234897"/>
              </a:tblGrid>
              <a:tr h="768496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วันที่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  </a:t>
                      </a: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พฤษภาคม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2560</a:t>
                      </a: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7684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08.30 </a:t>
                      </a: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Check in 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noFill/>
                  </a:tcPr>
                </a:tc>
              </a:tr>
              <a:tr h="7684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09.00</a:t>
                      </a:r>
                      <a:r>
                        <a:rPr lang="th-TH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น.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ลงพื้นที่เรียนรู้สถานการณ์โครงงานฐานวิจัย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noFill/>
                  </a:tcPr>
                </a:tc>
              </a:tr>
              <a:tr h="7684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10.30 </a:t>
                      </a:r>
                      <a:r>
                        <a:rPr lang="th-TH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น.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พักรับประทานอาหารว่าง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noFill/>
                  </a:tcPr>
                </a:tc>
              </a:tr>
              <a:tr h="7684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12.00 </a:t>
                      </a: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พักรับประทานอาหารกลางวัน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noFill/>
                  </a:tcPr>
                </a:tc>
              </a:tr>
              <a:tr h="7684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13.00 </a:t>
                      </a:r>
                      <a:r>
                        <a:rPr lang="th-TH" sz="16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น.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นำเสนอเพื่อเลือกเรื่องที่สนใจ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noFill/>
                  </a:tcPr>
                </a:tc>
              </a:tr>
              <a:tr h="7684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16.00 </a:t>
                      </a: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น.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AAR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noFill/>
                  </a:tcPr>
                </a:tc>
              </a:tr>
              <a:tr h="7684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17.00</a:t>
                      </a: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น.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เข้าที่พัก/ทานอาหารเย็นร่วมกัน/พักผ่อนตามอัธยาศัย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23527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4604082"/>
              </p:ext>
            </p:extLst>
          </p:nvPr>
        </p:nvGraphicFramePr>
        <p:xfrm>
          <a:off x="368968" y="450376"/>
          <a:ext cx="11117179" cy="6142927"/>
        </p:xfrm>
        <a:graphic>
          <a:graphicData uri="http://schemas.openxmlformats.org/drawingml/2006/table">
            <a:tbl>
              <a:tblPr firstRow="1" firstCol="1" bandRow="1"/>
              <a:tblGrid>
                <a:gridCol w="1636402"/>
                <a:gridCol w="7188830"/>
                <a:gridCol w="2291947"/>
              </a:tblGrid>
              <a:tr h="606767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วันที่ 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10  </a:t>
                      </a: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พฤษภาคม 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2560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692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3200" dirty="0">
                          <a:solidFill>
                            <a:schemeClr val="bg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08.30 </a:t>
                      </a:r>
                      <a:r>
                        <a:rPr lang="th-TH" sz="3200" dirty="0">
                          <a:solidFill>
                            <a:schemeClr val="bg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น.</a:t>
                      </a:r>
                      <a:endParaRPr lang="en-US" sz="3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Check in 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692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3200" dirty="0">
                          <a:solidFill>
                            <a:schemeClr val="bg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09.00 </a:t>
                      </a:r>
                      <a:r>
                        <a:rPr lang="th-TH" sz="3200" dirty="0">
                          <a:solidFill>
                            <a:schemeClr val="bg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น.</a:t>
                      </a:r>
                      <a:endParaRPr lang="en-US" sz="3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ออกแบบการเรียนรู้ตามบริบท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692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3200" dirty="0">
                          <a:solidFill>
                            <a:schemeClr val="bg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10.30</a:t>
                      </a:r>
                      <a:r>
                        <a:rPr lang="th-TH" sz="3200" dirty="0">
                          <a:solidFill>
                            <a:schemeClr val="bg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 น.</a:t>
                      </a:r>
                      <a:endParaRPr lang="en-US" sz="3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พักรับประทานอาหารว่าง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692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3200" dirty="0">
                          <a:solidFill>
                            <a:schemeClr val="bg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10.45</a:t>
                      </a:r>
                      <a:r>
                        <a:rPr lang="th-TH" sz="3200" dirty="0">
                          <a:solidFill>
                            <a:schemeClr val="bg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 น.</a:t>
                      </a:r>
                      <a:endParaRPr lang="en-US" sz="3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นำเสนอและวิพากษ์แผน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692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3200" dirty="0">
                          <a:solidFill>
                            <a:schemeClr val="bg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12.00 </a:t>
                      </a:r>
                      <a:r>
                        <a:rPr lang="th-TH" sz="3200" dirty="0">
                          <a:solidFill>
                            <a:schemeClr val="bg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น.</a:t>
                      </a:r>
                      <a:endParaRPr lang="en-US" sz="3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พักรับประทานอาหารกลางวัน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692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3200" dirty="0">
                          <a:solidFill>
                            <a:schemeClr val="bg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13.00 </a:t>
                      </a:r>
                      <a:r>
                        <a:rPr lang="th-TH" sz="3200" dirty="0">
                          <a:solidFill>
                            <a:schemeClr val="bg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น.</a:t>
                      </a:r>
                      <a:endParaRPr lang="en-US" sz="3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เสนอปฏิทินการเรียนรู้ร่วม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692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3200" dirty="0">
                          <a:solidFill>
                            <a:schemeClr val="bg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14.00 </a:t>
                      </a:r>
                      <a:r>
                        <a:rPr lang="th-TH" sz="3200" dirty="0">
                          <a:solidFill>
                            <a:schemeClr val="bg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น.</a:t>
                      </a:r>
                      <a:endParaRPr lang="en-US" sz="3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สรุป ถอดบทเรียน 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  <a:tr h="692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3200" dirty="0">
                          <a:solidFill>
                            <a:schemeClr val="bg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15.00 </a:t>
                      </a:r>
                      <a:r>
                        <a:rPr lang="th-TH" sz="3200" dirty="0">
                          <a:solidFill>
                            <a:schemeClr val="bg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น.</a:t>
                      </a:r>
                      <a:endParaRPr lang="en-US" sz="3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อำลา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509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010865"/>
              </p:ext>
            </p:extLst>
          </p:nvPr>
        </p:nvGraphicFramePr>
        <p:xfrm>
          <a:off x="1766668" y="320383"/>
          <a:ext cx="8919212" cy="6142927"/>
        </p:xfrm>
        <a:graphic>
          <a:graphicData uri="http://schemas.openxmlformats.org/drawingml/2006/table">
            <a:tbl>
              <a:tblPr firstRow="1" firstCol="1" bandRow="1"/>
              <a:tblGrid>
                <a:gridCol w="1636402"/>
                <a:gridCol w="7188830"/>
                <a:gridCol w="93980"/>
              </a:tblGrid>
              <a:tr h="606767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วันที่ 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10  </a:t>
                      </a: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พฤษภาคม 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2560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692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08.30 </a:t>
                      </a: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น.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Check in 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</a:tr>
              <a:tr h="692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09.00 </a:t>
                      </a: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น.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ออกแบบการเรียนรู้ตามบริบท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92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10.30</a:t>
                      </a: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 น.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พักรับประทานอาหารว่าง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92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10.45</a:t>
                      </a: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 น.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นำเสนอและวิพากษ์แผน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92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12.00 </a:t>
                      </a: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น.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พักรับประทานอาหารกลางวัน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92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13.00 </a:t>
                      </a: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น.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เสนอปฏิทินการเรียนรู้ร่วม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92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14.00 </a:t>
                      </a: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น.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สรุป ถอดบทเรียน 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6920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65810" algn="l"/>
                        </a:tabLs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15.00 </a:t>
                      </a: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น.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3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อำลา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25253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8203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h-TH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การจัดการเรียนรู้ด้วยกระบวนการวิจัย</a:t>
            </a:r>
            <a:br>
              <a:rPr lang="th-TH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ผังวิเคราะห์หน่วยการเรียนรู้ “</a:t>
            </a:r>
            <a:r>
              <a:rPr lang="th-TH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เรื่องดีมีที่มา</a:t>
            </a:r>
            <a:r>
              <a:rPr lang="th-TH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</a:t>
            </a:r>
            <a:br>
              <a:rPr lang="th-TH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ชั้น.......</a:t>
            </a:r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th-TH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เวลา</a:t>
            </a:r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 </a:t>
            </a:r>
            <a:r>
              <a:rPr lang="th-TH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ชั่วโมง</a:t>
            </a:r>
            <a:endParaRPr lang="th-TH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2047164"/>
            <a:ext cx="10515600" cy="468118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th-TH" dirty="0" smtClean="0"/>
          </a:p>
          <a:p>
            <a:r>
              <a:rPr lang="th-TH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คำอธิบายแนวคิดรวบยอดของหน่วย</a:t>
            </a:r>
          </a:p>
          <a:p>
            <a:pPr marL="0" indent="0">
              <a:buNone/>
            </a:pPr>
            <a:endParaRPr lang="th-TH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370566"/>
              </p:ext>
            </p:extLst>
          </p:nvPr>
        </p:nvGraphicFramePr>
        <p:xfrm>
          <a:off x="1755273" y="2973849"/>
          <a:ext cx="8128000" cy="28455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/>
                <a:gridCol w="4064000"/>
              </a:tblGrid>
              <a:tr h="833876">
                <a:tc>
                  <a:txBody>
                    <a:bodyPr/>
                    <a:lstStyle/>
                    <a:p>
                      <a:r>
                        <a:rPr lang="th-TH" sz="180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แผนการจัดการเรียนรู้ที่ </a:t>
                      </a:r>
                      <a:r>
                        <a:rPr lang="en-US" sz="180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th-TH" sz="180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แผนการจัดการเรียนรู้ที่ 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kumimoji="0" lang="th-TH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180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เรื่องเรียนรู้เรื่องใกล้ตัว</a:t>
                      </a:r>
                    </a:p>
                    <a:p>
                      <a:r>
                        <a:rPr lang="th-TH" sz="180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สาระการเรียนรู้</a:t>
                      </a:r>
                    </a:p>
                    <a:p>
                      <a:r>
                        <a:rPr lang="th-TH" sz="180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ชิ้นงาน/ภาระงาน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วัดและประเมินผล </a:t>
                      </a:r>
                      <a:endParaRPr lang="th-TH" sz="1800" dirty="0" smtClean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th-TH" sz="180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สมรรถนะสำคัญของผู้เรียน</a:t>
                      </a:r>
                    </a:p>
                    <a:p>
                      <a:r>
                        <a:rPr lang="th-TH" sz="180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คุณลักษณะอันพึงประสงค์</a:t>
                      </a:r>
                    </a:p>
                    <a:p>
                      <a:endParaRPr lang="th-TH" sz="180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80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เรื่องวิเคราะห์และเลือกเรื่อง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สาระการเรียนรู้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ชิ้นงาน/ภาระงาน</a:t>
                      </a: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วัดและประเมินผล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สมรรถนะสำคัญของผู้เรียน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คุณลักษณะอันพึงประสงค์</a:t>
                      </a:r>
                    </a:p>
                    <a:p>
                      <a:endParaRPr lang="th-TH" sz="180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27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h-TH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แผ่นที่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</a:t>
            </a:r>
            <a:r>
              <a:rPr lang="th-TH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th-TH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ผังแสดงการออกแบบการเรียนรู้แบบย้อนกลับ</a:t>
            </a:r>
            <a:endParaRPr lang="th-TH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เป้าหมายการเรียนรู้</a:t>
            </a:r>
          </a:p>
          <a:p>
            <a:pPr lvl="1"/>
            <a:r>
              <a:rPr lang="th-TH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จุดประสงค์</a:t>
            </a:r>
          </a:p>
          <a:p>
            <a:pPr lvl="1"/>
            <a:r>
              <a:rPr lang="th-TH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สาระสำคัญ</a:t>
            </a:r>
          </a:p>
          <a:p>
            <a:pPr lvl="1"/>
            <a:r>
              <a:rPr lang="th-TH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สาระการเรียนรู้</a:t>
            </a:r>
          </a:p>
          <a:p>
            <a:pPr lvl="1"/>
            <a:r>
              <a:rPr lang="th-TH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สมรรถนะสำคัญ</a:t>
            </a:r>
          </a:p>
          <a:p>
            <a:pPr lvl="1"/>
            <a:r>
              <a:rPr lang="th-TH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คุณลักษณะที่พึงประสงค์</a:t>
            </a:r>
          </a:p>
          <a:p>
            <a:r>
              <a:rPr lang="th-TH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หลักฐานการเรียนรู้</a:t>
            </a:r>
          </a:p>
          <a:p>
            <a:r>
              <a:rPr lang="th-TH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กิจกรรมการเรียนรู้</a:t>
            </a:r>
            <a:endParaRPr lang="th-TH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98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แผ่นที่ 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b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กิจกรรมการเรียนรู้</a:t>
            </a:r>
            <a:b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</a:t>
            </a:r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ชั่วโมง</a:t>
            </a:r>
            <a:endParaRPr lang="th-TH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h-TH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ชั่วโมงที่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</a:p>
          <a:p>
            <a:pPr lvl="1"/>
            <a:r>
              <a:rPr lang="th-TH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ขั้นนำ</a:t>
            </a:r>
          </a:p>
          <a:p>
            <a:pPr lvl="1"/>
            <a:r>
              <a:rPr lang="th-TH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ขั้นสอน</a:t>
            </a:r>
          </a:p>
          <a:p>
            <a:pPr lvl="1"/>
            <a:r>
              <a:rPr lang="th-TH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ขั้นสรุป</a:t>
            </a:r>
            <a:endParaRPr lang="en-US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ชั่วโมงที่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</a:p>
          <a:p>
            <a:pPr marL="0" indent="0">
              <a:buNone/>
            </a:pPr>
            <a:r>
              <a:rPr lang="th-TH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หมายเหตุ </a:t>
            </a:r>
            <a:r>
              <a:rPr lang="th-TH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การเขียนแผนยึดนักเรียนเป็นสำคัญ การเขียนไม่เขียนแบบสั่ง เขียนโดยนักเรียนเป็นคนทำ  ครูมาทีหลัง ห้ามอยู่หน้า </a:t>
            </a:r>
            <a:endParaRPr lang="en-US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/>
            <a:endParaRPr lang="th-TH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59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h-TH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แผ่นที่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b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ชุดคำถามกระตุ้นความคิดเพื่อปลูกฝังหลักคิดเศรษฐกิจพอเพียง</a:t>
            </a:r>
            <a:endParaRPr lang="th-TH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th-TH" b="1" dirty="0">
                <a:solidFill>
                  <a:prstClr val="black"/>
                </a:solidFill>
              </a:rPr>
              <a:t>ชั่วโมงที่ </a:t>
            </a:r>
            <a:r>
              <a:rPr lang="en-US" b="1" dirty="0">
                <a:solidFill>
                  <a:prstClr val="black"/>
                </a:solidFill>
              </a:rPr>
              <a:t>1</a:t>
            </a:r>
          </a:p>
          <a:p>
            <a:pPr lvl="1"/>
            <a:r>
              <a:rPr lang="th-TH" sz="2800" b="1" dirty="0" smtClean="0">
                <a:solidFill>
                  <a:prstClr val="black"/>
                </a:solidFill>
              </a:rPr>
              <a:t>ก่อนเรียน</a:t>
            </a:r>
          </a:p>
          <a:p>
            <a:pPr lvl="2"/>
            <a:r>
              <a:rPr lang="th-TH" sz="2800" b="1" dirty="0" smtClean="0">
                <a:solidFill>
                  <a:srgbClr val="FF0000"/>
                </a:solidFill>
              </a:rPr>
              <a:t>ถามความรู้พื้นฐาน  (ควรรู้ก่อนเรียนเรื่องนี้) </a:t>
            </a:r>
          </a:p>
          <a:p>
            <a:pPr lvl="1"/>
            <a:r>
              <a:rPr lang="th-TH" sz="2800" b="1" dirty="0" smtClean="0">
                <a:solidFill>
                  <a:prstClr val="black"/>
                </a:solidFill>
              </a:rPr>
              <a:t>ระหว่างเรียน</a:t>
            </a:r>
          </a:p>
          <a:p>
            <a:pPr lvl="2"/>
            <a:r>
              <a:rPr lang="th-TH" sz="2800" b="1" dirty="0" smtClean="0">
                <a:solidFill>
                  <a:srgbClr val="FF0000"/>
                </a:solidFill>
              </a:rPr>
              <a:t>คำถามระหว่างจัดกิจกรรม แต่ต้องวิเคราะห์ว่าคำถามสอดคล้องกับหลักปรัชญาฯหรือไม่ ต้องทวน</a:t>
            </a:r>
          </a:p>
          <a:p>
            <a:pPr lvl="1"/>
            <a:r>
              <a:rPr lang="th-TH" sz="2800" b="1" dirty="0" smtClean="0"/>
              <a:t>หลังเรียน</a:t>
            </a:r>
          </a:p>
          <a:p>
            <a:pPr lvl="2"/>
            <a:r>
              <a:rPr lang="th-TH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121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แผ่นที่ 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แนวทางการนำหลักปรัชญาของเศรษฐกิจพอเพียงมาใช้</a:t>
            </a:r>
            <a:b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ในการจัดการเรียนรู้</a:t>
            </a:r>
            <a:endParaRPr lang="th-TH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1825625"/>
            <a:ext cx="10625919" cy="503237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h-TH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แผนการเรียนรู้    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ชั้น   เวลา ... ชั่วโมง</a:t>
            </a:r>
          </a:p>
          <a:p>
            <a:pPr marL="0" indent="0">
              <a:buNone/>
            </a:pPr>
            <a:r>
              <a:rPr lang="th-TH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ผู้สอนนำหลักปรัชญาเศรษฐกิจพอเพียงมาใช้ในการจัดการเรียนรู้  ดังนี้</a:t>
            </a:r>
          </a:p>
          <a:p>
            <a:pPr marL="0" indent="0">
              <a:buNone/>
            </a:pPr>
            <a:endParaRPr lang="th-TH" dirty="0" smtClean="0"/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782210"/>
              </p:ext>
            </p:extLst>
          </p:nvPr>
        </p:nvGraphicFramePr>
        <p:xfrm>
          <a:off x="1499738" y="2862365"/>
          <a:ext cx="8128000" cy="51816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solidFill>
                            <a:schemeClr val="tx1"/>
                          </a:solidFill>
                        </a:rPr>
                        <a:t>ความรู้ที่ครูต้องมีก่อนสอน</a:t>
                      </a:r>
                      <a:endParaRPr lang="th-TH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>
                          <a:solidFill>
                            <a:schemeClr val="tx1"/>
                          </a:solidFill>
                        </a:rPr>
                        <a:t>คุณธรรมของครู</a:t>
                      </a:r>
                      <a:endParaRPr lang="th-TH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706622"/>
              </p:ext>
            </p:extLst>
          </p:nvPr>
        </p:nvGraphicFramePr>
        <p:xfrm>
          <a:off x="1486089" y="3421922"/>
          <a:ext cx="8128000" cy="286868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643641">
                <a:tc>
                  <a:txBody>
                    <a:bodyPr/>
                    <a:lstStyle/>
                    <a:p>
                      <a:r>
                        <a:rPr lang="th-TH" sz="14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      หลักพอเพียง</a:t>
                      </a:r>
                    </a:p>
                    <a:p>
                      <a:r>
                        <a:rPr lang="th-TH" sz="14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ประเด็น</a:t>
                      </a:r>
                      <a:endParaRPr lang="th-TH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4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พอประมาณ</a:t>
                      </a:r>
                      <a:endParaRPr lang="th-TH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4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มีเหตุผล</a:t>
                      </a:r>
                      <a:endParaRPr lang="th-TH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4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มีภูมิคุ้มกันในตัวที่ดี</a:t>
                      </a:r>
                      <a:endParaRPr lang="th-TH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14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เนื้อหา</a:t>
                      </a:r>
                      <a:endParaRPr lang="th-TH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40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40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14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เวลา</a:t>
                      </a:r>
                      <a:endParaRPr lang="th-TH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40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14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การจัดกิจกรรม</a:t>
                      </a:r>
                      <a:endParaRPr lang="th-TH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14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สื่ออุปกรณ์</a:t>
                      </a:r>
                      <a:endParaRPr lang="th-TH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40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14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แหล่งเรียนรู้</a:t>
                      </a:r>
                      <a:endParaRPr lang="th-TH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40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40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14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การประเมินผล</a:t>
                      </a:r>
                      <a:endParaRPr lang="th-TH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40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40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ตัวเชื่อมต่อตรง 6"/>
          <p:cNvCxnSpPr/>
          <p:nvPr/>
        </p:nvCxnSpPr>
        <p:spPr>
          <a:xfrm>
            <a:off x="1596788" y="3480179"/>
            <a:ext cx="1883391" cy="5868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021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แผ่นที่ 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แนวทางการนำหลักปรัชญาของเศรษฐกิจพอเพียงมา</a:t>
            </a:r>
            <a:r>
              <a:rPr lang="th-TH" sz="32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ใช้</a:t>
            </a:r>
            <a:br>
              <a:rPr lang="th-TH" sz="32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32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ใน</a:t>
            </a:r>
            <a:r>
              <a:rPr lang="th-TH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การจัดการเรียนรู้</a:t>
            </a:r>
            <a:endParaRPr lang="th-TH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1690688"/>
            <a:ext cx="10625919" cy="471165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/>
            <a:r>
              <a:rPr lang="th-TH" sz="18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แผนการ</a:t>
            </a:r>
            <a:r>
              <a:rPr lang="th-TH" sz="18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เรียนรู้</a:t>
            </a:r>
            <a:endParaRPr lang="th-TH" sz="18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lvl="0" indent="0">
              <a:buNone/>
            </a:pPr>
            <a:r>
              <a:rPr lang="th-TH" sz="18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ผู้เรียนได้เรียนรู้หลักคิดและฝึกปฏิบัติตามหลัก </a:t>
            </a:r>
            <a:r>
              <a:rPr lang="th-TH" sz="1800" dirty="0" err="1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ปศพพ</a:t>
            </a:r>
            <a:r>
              <a:rPr lang="th-TH" sz="1800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ดังนี้</a:t>
            </a:r>
          </a:p>
          <a:p>
            <a:pPr marL="0" lvl="0" indent="0">
              <a:buNone/>
            </a:pPr>
            <a:endParaRPr lang="th-TH" dirty="0"/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0067873"/>
              </p:ext>
            </p:extLst>
          </p:nvPr>
        </p:nvGraphicFramePr>
        <p:xfrm>
          <a:off x="2025935" y="2498091"/>
          <a:ext cx="8128000" cy="5181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th-TH" dirty="0" smtClean="0">
                          <a:solidFill>
                            <a:schemeClr val="tx1"/>
                          </a:solidFill>
                        </a:rPr>
                        <a:t>ความรู้</a:t>
                      </a:r>
                      <a:endParaRPr lang="th-TH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>
                          <a:solidFill>
                            <a:schemeClr val="tx1"/>
                          </a:solidFill>
                        </a:rPr>
                        <a:t>คุณธรรม</a:t>
                      </a:r>
                      <a:endParaRPr lang="th-TH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168019"/>
              </p:ext>
            </p:extLst>
          </p:nvPr>
        </p:nvGraphicFramePr>
        <p:xfrm>
          <a:off x="2025935" y="3016251"/>
          <a:ext cx="8094639" cy="26963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698213"/>
                <a:gridCol w="2698213"/>
                <a:gridCol w="2698213"/>
              </a:tblGrid>
              <a:tr h="363164">
                <a:tc>
                  <a:txBody>
                    <a:bodyPr/>
                    <a:lstStyle/>
                    <a:p>
                      <a:r>
                        <a:rPr lang="th-TH" dirty="0" smtClean="0">
                          <a:solidFill>
                            <a:schemeClr val="tx1"/>
                          </a:solidFill>
                        </a:rPr>
                        <a:t>พอประมาณ</a:t>
                      </a:r>
                      <a:endParaRPr lang="th-TH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>
                          <a:solidFill>
                            <a:schemeClr val="tx1"/>
                          </a:solidFill>
                        </a:rPr>
                        <a:t>มีเหตุผล</a:t>
                      </a:r>
                      <a:endParaRPr lang="th-TH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>
                          <a:solidFill>
                            <a:schemeClr val="tx1"/>
                          </a:solidFill>
                        </a:rPr>
                        <a:t>มีภูมิคุ้มกันในตัวที่ดี</a:t>
                      </a:r>
                      <a:endParaRPr lang="th-TH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2340">
                <a:tc>
                  <a:txBody>
                    <a:bodyPr/>
                    <a:lstStyle/>
                    <a:p>
                      <a:endParaRPr lang="th-TH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60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63164">
                <a:tc>
                  <a:txBody>
                    <a:bodyPr/>
                    <a:lstStyle/>
                    <a:p>
                      <a:endParaRPr lang="th-TH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60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63164">
                <a:tc>
                  <a:txBody>
                    <a:bodyPr/>
                    <a:lstStyle/>
                    <a:p>
                      <a:endParaRPr lang="th-TH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63164">
                <a:tc>
                  <a:txBody>
                    <a:bodyPr/>
                    <a:lstStyle/>
                    <a:p>
                      <a:endParaRPr lang="th-TH" sz="160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63164">
                <a:tc>
                  <a:txBody>
                    <a:bodyPr/>
                    <a:lstStyle/>
                    <a:p>
                      <a:endParaRPr lang="th-TH" sz="160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60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  <a:tr h="363164">
                <a:tc>
                  <a:txBody>
                    <a:bodyPr/>
                    <a:lstStyle/>
                    <a:p>
                      <a:endParaRPr lang="th-TH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670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th-TH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แผ่นที่ </a:t>
            </a:r>
            <a:r>
              <a:rPr lang="en-US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br>
              <a:rPr lang="en-US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ผู้เรียนได้เรียนรู้การใช้ชีวิตที่สมดุล และพร้อมรับการเปลี่ยนแปลง</a:t>
            </a:r>
            <a:br>
              <a:rPr lang="th-TH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</a:t>
            </a:r>
            <a:r>
              <a:rPr lang="th-TH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มิติ ตามหลัก </a:t>
            </a:r>
            <a:r>
              <a:rPr lang="th-TH" sz="28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ปศพพ</a:t>
            </a:r>
            <a:r>
              <a:rPr lang="th-TH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th-TH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199" y="1825624"/>
            <a:ext cx="10625919" cy="471165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lvl="0" indent="0">
              <a:buNone/>
            </a:pPr>
            <a:endParaRPr lang="th-TH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th-TH" dirty="0"/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814136"/>
              </p:ext>
            </p:extLst>
          </p:nvPr>
        </p:nvGraphicFramePr>
        <p:xfrm>
          <a:off x="1280162" y="2180492"/>
          <a:ext cx="8737295" cy="249701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56322"/>
                <a:gridCol w="1638596"/>
                <a:gridCol w="1747459"/>
                <a:gridCol w="1747459"/>
                <a:gridCol w="1747459"/>
              </a:tblGrid>
              <a:tr h="942536">
                <a:tc>
                  <a:txBody>
                    <a:bodyPr/>
                    <a:lstStyle/>
                    <a:p>
                      <a:pPr>
                        <a:spcAft>
                          <a:spcPts val="2400"/>
                        </a:spcAft>
                      </a:pPr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     ด้าน</a:t>
                      </a:r>
                    </a:p>
                    <a:p>
                      <a:pPr>
                        <a:spcAft>
                          <a:spcPts val="2400"/>
                        </a:spcAft>
                      </a:pPr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องค์ประกอบ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/>
                </a:tc>
                <a:tc gridSpan="4">
                  <a:txBody>
                    <a:bodyPr/>
                    <a:lstStyle/>
                    <a:p>
                      <a:r>
                        <a:rPr lang="th-TH" sz="16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สมดุลและพร้อมรับการเปลี่ยนแปลงด้านต่างๆ</a:t>
                      </a:r>
                      <a:endParaRPr lang="th-TH" sz="16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  <a:tr h="406937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406937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  <a:tr h="406937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ตัวเชื่อมต่อตรง 8"/>
          <p:cNvCxnSpPr/>
          <p:nvPr/>
        </p:nvCxnSpPr>
        <p:spPr>
          <a:xfrm>
            <a:off x="1280162" y="2203143"/>
            <a:ext cx="1787856" cy="832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084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646900" y="243296"/>
            <a:ext cx="1510234" cy="764984"/>
          </a:xfrm>
          <a:prstGeom prst="roundRect">
            <a:avLst/>
          </a:prstGeom>
          <a:solidFill>
            <a:srgbClr val="CC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140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2185924" y="149790"/>
            <a:ext cx="2668727" cy="52322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 algn="thaiDist" defTabSz="914400">
              <a:buFontTx/>
              <a:buChar char="-"/>
            </a:pP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เรียนรู้เรื่องใกล้ตัว</a:t>
            </a:r>
          </a:p>
          <a:p>
            <a:pPr marL="457200" indent="-457200" algn="thaiDist" defTabSz="914400">
              <a:buFontTx/>
              <a:buChar char="-"/>
            </a:pP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วิเคราะห์ เลือกเรื่อง</a:t>
            </a: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2185922" y="1205120"/>
            <a:ext cx="2668729" cy="738664"/>
          </a:xfrm>
          <a:prstGeom prst="rect">
            <a:avLst/>
          </a:prstGeom>
          <a:solidFill>
            <a:srgbClr val="CCFFCC"/>
          </a:soli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 algn="thaiDist" defTabSz="914400">
              <a:buFontTx/>
              <a:buChar char="-"/>
            </a:pP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พัฒนาเป็นโจทย์วิจัย</a:t>
            </a:r>
          </a:p>
          <a:p>
            <a:pPr marL="457200" indent="-457200" algn="thaiDist" defTabSz="914400">
              <a:buFontTx/>
              <a:buChar char="-"/>
            </a:pP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ออกแบบงานวิจัย</a:t>
            </a:r>
          </a:p>
          <a:p>
            <a:pPr marL="457200" indent="-457200" algn="thaiDist" defTabSz="914400">
              <a:buFontTx/>
              <a:buChar char="-"/>
            </a:pP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นำเสนอโครงงานวิจัย</a:t>
            </a:r>
            <a:endParaRPr lang="th-TH" sz="1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กล่องข้อความ 6"/>
          <p:cNvSpPr txBox="1"/>
          <p:nvPr/>
        </p:nvSpPr>
        <p:spPr>
          <a:xfrm>
            <a:off x="2195096" y="2653531"/>
            <a:ext cx="2659555" cy="738664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 algn="thaiDist" defTabSz="914400">
              <a:buFontTx/>
              <a:buChar char="-"/>
            </a:pP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สร้างเครื่องมือ</a:t>
            </a:r>
          </a:p>
          <a:p>
            <a:pPr marL="457200" indent="-457200" algn="thaiDist" defTabSz="914400">
              <a:buFontTx/>
              <a:buChar char="-"/>
            </a:pP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ลงพื้นที่เก็บข้อมูล</a:t>
            </a:r>
          </a:p>
          <a:p>
            <a:pPr marL="457200" indent="-457200" algn="thaiDist" defTabSz="914400">
              <a:buFontTx/>
              <a:buChar char="-"/>
            </a:pP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ตรวจสอบ วิเคราะห์</a:t>
            </a:r>
            <a:endParaRPr lang="th-TH" sz="1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กล่องข้อความ 7"/>
          <p:cNvSpPr txBox="1"/>
          <p:nvPr/>
        </p:nvSpPr>
        <p:spPr>
          <a:xfrm>
            <a:off x="2195095" y="4101943"/>
            <a:ext cx="2668729" cy="954107"/>
          </a:xfrm>
          <a:prstGeom prst="rect">
            <a:avLst/>
          </a:prstGeom>
          <a:solidFill>
            <a:srgbClr val="CCFF66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 algn="thaiDist" defTabSz="914400">
              <a:buFontTx/>
              <a:buChar char="-"/>
            </a:pP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คืนข้อมูลชุมชน</a:t>
            </a:r>
          </a:p>
          <a:p>
            <a:pPr marL="457200" indent="-457200" algn="thaiDist" defTabSz="914400">
              <a:buFontTx/>
              <a:buChar char="-"/>
            </a:pP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กำหนดทางเลือกใหม่</a:t>
            </a:r>
          </a:p>
          <a:p>
            <a:pPr marL="457200" indent="-457200" algn="thaiDist" defTabSz="914400">
              <a:buFontTx/>
              <a:buChar char="-"/>
            </a:pP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แผน</a:t>
            </a:r>
            <a:r>
              <a:rPr lang="th-TH" sz="1400" b="1" dirty="0" err="1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ปฎิบัติ</a:t>
            </a: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</a:t>
            </a:r>
          </a:p>
          <a:p>
            <a:pPr marL="457200" indent="-457200" algn="thaiDist" defTabSz="914400">
              <a:buFontTx/>
              <a:buChar char="-"/>
            </a:pP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ทดลองปฏิบัติการ</a:t>
            </a:r>
            <a:endParaRPr lang="th-TH" sz="1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กล่องข้อความ 8"/>
          <p:cNvSpPr txBox="1"/>
          <p:nvPr/>
        </p:nvSpPr>
        <p:spPr>
          <a:xfrm>
            <a:off x="2190508" y="5931199"/>
            <a:ext cx="2664143" cy="52322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 algn="thaiDist" defTabSz="914400">
              <a:buFontTx/>
              <a:buChar char="-"/>
            </a:pP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รายงาน</a:t>
            </a:r>
          </a:p>
          <a:p>
            <a:pPr marL="457200" indent="-457200" algn="thaiDist" defTabSz="914400">
              <a:buFontTx/>
              <a:buChar char="-"/>
            </a:pP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นำเสนอผลงานวิจัย</a:t>
            </a:r>
            <a:endParaRPr lang="th-TH" sz="1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สี่เหลี่ยมผืนผ้ามุมมน 9"/>
          <p:cNvSpPr/>
          <p:nvPr/>
        </p:nvSpPr>
        <p:spPr>
          <a:xfrm>
            <a:off x="646410" y="1561180"/>
            <a:ext cx="1510722" cy="797446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140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กล่องข้อความ 10"/>
          <p:cNvSpPr txBox="1"/>
          <p:nvPr/>
        </p:nvSpPr>
        <p:spPr>
          <a:xfrm>
            <a:off x="929212" y="1770726"/>
            <a:ext cx="1023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โครงการ</a:t>
            </a:r>
            <a:endParaRPr lang="th-TH" sz="1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กล่องข้อความ 11"/>
          <p:cNvSpPr txBox="1"/>
          <p:nvPr/>
        </p:nvSpPr>
        <p:spPr>
          <a:xfrm>
            <a:off x="931995" y="389925"/>
            <a:ext cx="1023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ได้เรื่อง</a:t>
            </a:r>
            <a:endParaRPr lang="th-TH" sz="1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สี่เหลี่ยมผืนผ้ามุมมน 12"/>
          <p:cNvSpPr/>
          <p:nvPr/>
        </p:nvSpPr>
        <p:spPr>
          <a:xfrm>
            <a:off x="646410" y="3000325"/>
            <a:ext cx="1548685" cy="797446"/>
          </a:xfrm>
          <a:prstGeom prst="roundRect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140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กล่องข้อความ 13"/>
          <p:cNvSpPr txBox="1"/>
          <p:nvPr/>
        </p:nvSpPr>
        <p:spPr>
          <a:xfrm>
            <a:off x="944899" y="3273541"/>
            <a:ext cx="8865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</a:t>
            </a:r>
            <a:endParaRPr lang="th-TH" sz="1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สี่เหลี่ยมผืนผ้ามุมมน 15"/>
          <p:cNvSpPr/>
          <p:nvPr/>
        </p:nvSpPr>
        <p:spPr>
          <a:xfrm>
            <a:off x="665392" y="5994304"/>
            <a:ext cx="1510719" cy="797446"/>
          </a:xfrm>
          <a:prstGeom prst="roundRect">
            <a:avLst/>
          </a:prstGeom>
          <a:solidFill>
            <a:srgbClr val="99C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สรุป</a:t>
            </a:r>
            <a:endParaRPr lang="th-TH" sz="1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สี่เหลี่ยมผืนผ้ามุมมน 17"/>
          <p:cNvSpPr/>
          <p:nvPr/>
        </p:nvSpPr>
        <p:spPr>
          <a:xfrm>
            <a:off x="684376" y="4522703"/>
            <a:ext cx="1510719" cy="797446"/>
          </a:xfrm>
          <a:prstGeom prst="roundRect">
            <a:avLst/>
          </a:prstGeom>
          <a:solidFill>
            <a:srgbClr val="99C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ทางเลือกใหม่</a:t>
            </a:r>
          </a:p>
          <a:p>
            <a:pPr algn="ctr" defTabSz="914400"/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ปฏิบัติการ</a:t>
            </a:r>
            <a:endParaRPr lang="th-TH" sz="1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ลูกศรลง 18"/>
          <p:cNvSpPr/>
          <p:nvPr/>
        </p:nvSpPr>
        <p:spPr>
          <a:xfrm>
            <a:off x="1193165" y="1084080"/>
            <a:ext cx="414651" cy="405905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140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ลูกศรลง 19"/>
          <p:cNvSpPr/>
          <p:nvPr/>
        </p:nvSpPr>
        <p:spPr>
          <a:xfrm>
            <a:off x="1178197" y="2483460"/>
            <a:ext cx="414651" cy="405905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140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ลูกศรลง 20"/>
          <p:cNvSpPr/>
          <p:nvPr/>
        </p:nvSpPr>
        <p:spPr>
          <a:xfrm>
            <a:off x="1178198" y="4014568"/>
            <a:ext cx="414651" cy="405905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140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ลูกศรลง 21"/>
          <p:cNvSpPr/>
          <p:nvPr/>
        </p:nvSpPr>
        <p:spPr>
          <a:xfrm>
            <a:off x="1179703" y="5444983"/>
            <a:ext cx="414651" cy="405905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th-TH" sz="140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ลูกศรซ้าย 33"/>
          <p:cNvSpPr/>
          <p:nvPr/>
        </p:nvSpPr>
        <p:spPr>
          <a:xfrm>
            <a:off x="4898410" y="0"/>
            <a:ext cx="4819880" cy="1693735"/>
          </a:xfrm>
          <a:prstGeom prst="leftArrow">
            <a:avLst>
              <a:gd name="adj1" fmla="val 50000"/>
              <a:gd name="adj2" fmla="val 25800"/>
            </a:avLst>
          </a:prstGeom>
          <a:solidFill>
            <a:srgbClr val="B9F8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defTabSz="914400"/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อบรมครั้งที่ </a:t>
            </a:r>
            <a:r>
              <a:rPr lang="en-US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</a:t>
            </a: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แนวคิดและกระบวนการ (กระบวนวิจัย,เศรษฐกิจพอเพียง,สมาธิสติ)</a:t>
            </a:r>
          </a:p>
          <a:p>
            <a:pPr algn="just" defTabSz="914400"/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ติดตามครั้งที่ </a:t>
            </a:r>
            <a:r>
              <a:rPr lang="en-US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ประเด็นการเลือกเรื่อง</a:t>
            </a:r>
            <a:endParaRPr lang="th-TH" sz="1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ลูกศรซ้าย 34"/>
          <p:cNvSpPr/>
          <p:nvPr/>
        </p:nvSpPr>
        <p:spPr>
          <a:xfrm>
            <a:off x="4883441" y="1533283"/>
            <a:ext cx="4834848" cy="1448411"/>
          </a:xfrm>
          <a:prstGeom prst="leftArrow">
            <a:avLst>
              <a:gd name="adj1" fmla="val 50000"/>
              <a:gd name="adj2" fmla="val 28744"/>
            </a:avLst>
          </a:prstGeom>
          <a:solidFill>
            <a:srgbClr val="B9F8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00"/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อบรมครั้งที่ </a:t>
            </a:r>
            <a:r>
              <a:rPr lang="en-US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</a:t>
            </a: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การพัฒนาโจทย์วิจัยและโครงงาน</a:t>
            </a:r>
          </a:p>
          <a:p>
            <a:pPr defTabSz="914400"/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ติดตามครั้งที่ </a:t>
            </a:r>
            <a:r>
              <a:rPr lang="en-US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</a:t>
            </a: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ประเด็นโครงงาน</a:t>
            </a:r>
            <a:endParaRPr lang="th-TH" sz="1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ลูกศรซ้าย 35"/>
          <p:cNvSpPr/>
          <p:nvPr/>
        </p:nvSpPr>
        <p:spPr>
          <a:xfrm>
            <a:off x="4958195" y="3027957"/>
            <a:ext cx="4760094" cy="1445959"/>
          </a:xfrm>
          <a:prstGeom prst="leftArrow">
            <a:avLst>
              <a:gd name="adj1" fmla="val 50000"/>
              <a:gd name="adj2" fmla="val 27763"/>
            </a:avLst>
          </a:prstGeom>
          <a:solidFill>
            <a:srgbClr val="B9F8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00"/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ติดตามครั้งที่ </a:t>
            </a:r>
            <a:r>
              <a:rPr lang="en-US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</a:t>
            </a: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ประเด็นข้อมูล</a:t>
            </a:r>
            <a:endParaRPr lang="th-TH" sz="1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ลูกศรซ้าย 36"/>
          <p:cNvSpPr/>
          <p:nvPr/>
        </p:nvSpPr>
        <p:spPr>
          <a:xfrm>
            <a:off x="5083637" y="5164085"/>
            <a:ext cx="4634652" cy="1693915"/>
          </a:xfrm>
          <a:prstGeom prst="leftArrow">
            <a:avLst>
              <a:gd name="adj1" fmla="val 50000"/>
              <a:gd name="adj2" fmla="val 22855"/>
            </a:avLst>
          </a:prstGeom>
          <a:solidFill>
            <a:srgbClr val="B9F8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00"/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อบรมครั้งที่ </a:t>
            </a:r>
            <a:r>
              <a:rPr lang="en-US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</a:t>
            </a: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การเขียนรายงาน</a:t>
            </a:r>
          </a:p>
          <a:p>
            <a:pPr defTabSz="914400"/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ติดตามครั้งที่ </a:t>
            </a:r>
            <a:r>
              <a:rPr lang="en-US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</a:t>
            </a: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เวทีนำเสนอผลงานวิจัย</a:t>
            </a:r>
            <a:endParaRPr lang="th-TH" sz="1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กล่องข้อความ 38"/>
          <p:cNvSpPr txBox="1"/>
          <p:nvPr/>
        </p:nvSpPr>
        <p:spPr>
          <a:xfrm>
            <a:off x="9821831" y="1110074"/>
            <a:ext cx="2370169" cy="1600438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457200" indent="-457200" defTabSz="914400">
              <a:buFontTx/>
              <a:buChar char="-"/>
            </a:pP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เทคนิคการเป็น </a:t>
            </a:r>
            <a:r>
              <a:rPr lang="en-US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Facilitator</a:t>
            </a:r>
            <a:endParaRPr lang="th-TH" sz="1400" b="1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defTabSz="914400">
              <a:buFontTx/>
              <a:buChar char="-"/>
            </a:pP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เทคนิคการเป็น</a:t>
            </a:r>
            <a:r>
              <a:rPr lang="en-US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Note taker</a:t>
            </a:r>
            <a:endParaRPr lang="th-TH" sz="1400" b="1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defTabSz="914400">
              <a:buFontTx/>
              <a:buChar char="-"/>
            </a:pP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เทคนิคการตั้งวง </a:t>
            </a:r>
            <a:r>
              <a:rPr lang="en-US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PLC</a:t>
            </a:r>
            <a:endParaRPr lang="th-TH" sz="1400" b="1" dirty="0" smtClean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defTabSz="914400">
              <a:buFontTx/>
              <a:buChar char="-"/>
            </a:pP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การอบรมพลังกลุ่ม  (</a:t>
            </a:r>
            <a:r>
              <a:rPr lang="en-US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Empowerment</a:t>
            </a:r>
            <a:r>
              <a:rPr lang="th-TH" sz="14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th-TH" sz="1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89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248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การเขียนแผน</a:t>
            </a:r>
            <a:endParaRPr lang="th-TH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1487606"/>
            <a:ext cx="10515600" cy="468935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ทุกกิจกรรมในแผนอยู่ในใจไม่ได้ เราอย่าคิดว่าคนอื่นเข้าใจเหมือนเรา  ต้องอธิบาย </a:t>
            </a:r>
          </a:p>
          <a:p>
            <a:r>
              <a:rPr lang="th-TH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หัวใจการเขียนแผนกิจกรรมทุกกิจกรรมต้องเป็นพฤติกรรมที่แสดงออกชัดเจน เช่น การสนทนา เราต้องเขียนร่วมระหว่างนักเรียนครู ครูขึ้นหลัง </a:t>
            </a:r>
          </a:p>
          <a:p>
            <a:r>
              <a:rPr lang="th-TH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สิ่งที่แผนต้องการหลังกิจกรรม คือ </a:t>
            </a:r>
            <a:r>
              <a:rPr lang="th-TH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ผลผลิต</a:t>
            </a:r>
            <a:r>
              <a:rPr lang="th-TH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กับ </a:t>
            </a:r>
            <a:r>
              <a:rPr lang="th-TH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ผลลัพธ์ (สิ่งที่เกิดกับเด็กจริง) ใช้เครื่องมือเช่นสังเกต   </a:t>
            </a:r>
            <a:r>
              <a:rPr lang="th-TH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ตัวอย่างถ้าเขียนแบบ.. เรียกว่า สื่อ ถ้าเป็นผลผลิตคือ บันทึก</a:t>
            </a:r>
          </a:p>
          <a:p>
            <a:r>
              <a:rPr lang="th-TH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ทุกครั้งที่เขียนกิจกรรมต้องสอดคล้องกับจุดประสงค์  และสอดคล้องกับการวัดประเมินผล</a:t>
            </a:r>
          </a:p>
          <a:p>
            <a:r>
              <a:rPr lang="th-TH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ในการวงเล็บหลักคิดที่เกิด หลังคำถาม (เหตุผล ความรู้ พอประมาณ </a:t>
            </a:r>
          </a:p>
        </p:txBody>
      </p:sp>
    </p:spTree>
    <p:extLst>
      <p:ext uri="{BB962C8B-B14F-4D97-AF65-F5344CB8AC3E}">
        <p14:creationId xmlns:p14="http://schemas.microsoft.com/office/powerpoint/2010/main" val="296257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29031"/>
            <a:ext cx="10515600" cy="88079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600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การบ้านเพื่อนำเสนอในวันพรุ่งนี้  </a:t>
            </a:r>
            <a:r>
              <a:rPr lang="en-US" sz="3600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09.00 </a:t>
            </a:r>
            <a:r>
              <a:rPr lang="th-TH" sz="3600" b="1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น. ที่นี่ครับ</a:t>
            </a:r>
            <a:endParaRPr lang="th-TH" sz="3600" b="1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1473200"/>
            <a:ext cx="10515600" cy="47037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ออกแบบการเรียนรู้ในแหล่งเรียนรู้ที่ตนเลือก เพื่ออบรมในวันที่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พฤษภาคม</a:t>
            </a:r>
          </a:p>
          <a:p>
            <a:pPr lvl="1"/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ให้เห็นรายละเอียดการนำเข้าสู่บทเรียน</a:t>
            </a:r>
          </a:p>
          <a:p>
            <a:pPr lvl="1"/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การจัดการเรียนรู้</a:t>
            </a:r>
          </a:p>
          <a:p>
            <a:pPr lvl="1"/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การสรุป   </a:t>
            </a:r>
          </a:p>
          <a:p>
            <a:pPr lvl="1"/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การทำสื่อ ชิ้นงาน ภาระงาน </a:t>
            </a:r>
            <a:endParaRPr lang="th-TH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1" indent="0">
              <a:buNone/>
            </a:pP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โดยอิงกระบวนการ สติสมาธิ (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MIO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 </a:t>
            </a:r>
          </a:p>
          <a:p>
            <a:pPr marL="457200" lvl="1" indent="0">
              <a:buNone/>
            </a:pP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กระบวนการเรียนรู้เรื่องใกล้ตัว</a:t>
            </a:r>
          </a:p>
          <a:p>
            <a:pPr marL="457200" lvl="1" indent="0">
              <a:buNone/>
            </a:pP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โดยกระบวนการวิจัย และแนวคิดเศรษฐกิจพอเพียง</a:t>
            </a: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378975"/>
              </p:ext>
            </p:extLst>
          </p:nvPr>
        </p:nvGraphicFramePr>
        <p:xfrm>
          <a:off x="6811107" y="1928630"/>
          <a:ext cx="4372708" cy="26409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87227"/>
                <a:gridCol w="1685481"/>
              </a:tblGrid>
              <a:tr h="337567"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ชั้นเรียน</a:t>
                      </a:r>
                      <a:endParaRPr lang="th-TH" sz="14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แหล่งเรียนรู้</a:t>
                      </a:r>
                      <a:endParaRPr lang="th-TH" sz="14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6155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</a:t>
                      </a:r>
                      <a:r>
                        <a:rPr kumimoji="0" lang="th-TH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ครูจิ  ครูสมใจ  ครูซาปีนะ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kumimoji="0" lang="th-TH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ปฐมวัย</a:t>
                      </a:r>
                      <a:endParaRPr lang="th-TH" sz="14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สวนหย่อม</a:t>
                      </a:r>
                      <a:endParaRPr lang="th-TH" sz="14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37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</a:t>
                      </a:r>
                      <a:r>
                        <a:rPr kumimoji="0" lang="th-TH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ครูเนตร </a:t>
                      </a:r>
                      <a:r>
                        <a:rPr kumimoji="0" lang="th-TH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ครูวรรณา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kumimoji="0" lang="th-TH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ป.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โรงเรียน</a:t>
                      </a:r>
                      <a:endParaRPr lang="th-TH" sz="14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37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</a:t>
                      </a:r>
                      <a:r>
                        <a:rPr kumimoji="0" lang="th-TH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ครูอ้อย  ครูสุ</a:t>
                      </a:r>
                      <a:r>
                        <a:rPr kumimoji="0" lang="th-TH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พรรณี</a:t>
                      </a:r>
                      <a:r>
                        <a:rPr kumimoji="0" lang="th-TH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ป.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kumimoji="0" lang="th-TH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ฐานธรณี</a:t>
                      </a:r>
                      <a:endParaRPr lang="th-TH" sz="14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37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</a:t>
                      </a:r>
                      <a:r>
                        <a:rPr kumimoji="0" lang="th-TH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</a:t>
                      </a:r>
                      <a:r>
                        <a:rPr kumimoji="0" lang="th-TH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ฉวีวรรณ</a:t>
                      </a:r>
                      <a:r>
                        <a:rPr kumimoji="0" lang="th-TH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ครูประไพ ป.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โต๊ะพญาวัง</a:t>
                      </a:r>
                      <a:endParaRPr lang="th-TH" sz="14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37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</a:t>
                      </a:r>
                      <a:r>
                        <a:rPr kumimoji="0" lang="th-TH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ครูเพ็ญศรี ครูสุวิชา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kumimoji="0" lang="th-TH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ป.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ตลาดสด</a:t>
                      </a:r>
                      <a:endParaRPr lang="th-TH" sz="14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375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</a:t>
                      </a:r>
                      <a:r>
                        <a:rPr kumimoji="0" lang="th-TH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ครูแอน  ครูอุมาพร  ป.</a:t>
                      </a: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kumimoji="0" lang="th-TH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1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ห้องเรียน</a:t>
                      </a:r>
                      <a:endParaRPr lang="th-TH" sz="14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031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7671172"/>
              </p:ext>
            </p:extLst>
          </p:nvPr>
        </p:nvGraphicFramePr>
        <p:xfrm>
          <a:off x="1117599" y="1130300"/>
          <a:ext cx="8022591" cy="3523298"/>
        </p:xfrm>
        <a:graphic>
          <a:graphicData uri="http://schemas.openxmlformats.org/drawingml/2006/table">
            <a:tbl>
              <a:tblPr firstRow="1" firstCol="1" bandRow="1">
                <a:tableStyleId>{EB344D84-9AFB-497E-A393-DC336BA19D2E}</a:tableStyleId>
              </a:tblPr>
              <a:tblGrid>
                <a:gridCol w="1186487"/>
                <a:gridCol w="2608932"/>
                <a:gridCol w="2341177"/>
                <a:gridCol w="1885995"/>
              </a:tblGrid>
              <a:tr h="3523298"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บทที่ ๓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โครงงานฐานวิจัย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--กระบวนการปฐมวัย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อธิบายกรอบแนวคิด ขั้นตอน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-- เป้าหมาย วิธีการ ผลผลิต  เครื่องมือ ตัวอย่างแผนการจัดการเรียนรู้  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จะบุหลัน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ทีมครูอนุบาล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2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6" name="Picture 8" descr="สกว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39251" y="3000375"/>
            <a:ext cx="1190625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Diagram 2"/>
          <p:cNvGrpSpPr>
            <a:grpSpLocks noChangeAspect="1"/>
          </p:cNvGrpSpPr>
          <p:nvPr/>
        </p:nvGrpSpPr>
        <p:grpSpPr bwMode="auto">
          <a:xfrm>
            <a:off x="3309938" y="-342900"/>
            <a:ext cx="6475412" cy="7759700"/>
            <a:chOff x="1429" y="705"/>
            <a:chExt cx="2858" cy="2858"/>
          </a:xfrm>
        </p:grpSpPr>
        <p:sp>
          <p:nvSpPr>
            <p:cNvPr id="27659" name="_s16388"/>
            <p:cNvSpPr>
              <a:spLocks noChangeArrowheads="1"/>
            </p:cNvSpPr>
            <p:nvPr/>
          </p:nvSpPr>
          <p:spPr bwMode="auto">
            <a:xfrm flipV="1">
              <a:off x="2745" y="958"/>
              <a:ext cx="226" cy="1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7168 w 21600"/>
                <a:gd name="T13" fmla="*/ 7163 h 21600"/>
                <a:gd name="T14" fmla="*/ 14432 w 21600"/>
                <a:gd name="T15" fmla="*/ 1443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08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0000"/>
            </a:solidFill>
            <a:ln w="4670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lIns="0" tIns="0" rIns="0" bIns="0" anchor="ctr"/>
            <a:lstStyle/>
            <a:p>
              <a:pPr algn="ctr" defTabSz="914400"/>
              <a:r>
                <a:rPr lang="th-TH" sz="3200">
                  <a:solidFill>
                    <a:prstClr val="black"/>
                  </a:solidFill>
                </a:rPr>
                <a:t>อ่าน</a:t>
              </a:r>
            </a:p>
          </p:txBody>
        </p:sp>
        <p:sp>
          <p:nvSpPr>
            <p:cNvPr id="27660" name="_s16389"/>
            <p:cNvSpPr>
              <a:spLocks noChangeArrowheads="1"/>
            </p:cNvSpPr>
            <p:nvPr/>
          </p:nvSpPr>
          <p:spPr bwMode="auto">
            <a:xfrm flipV="1">
              <a:off x="2632" y="1154"/>
              <a:ext cx="452" cy="1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92 w 21600"/>
                <a:gd name="T13" fmla="*/ 4518 h 21600"/>
                <a:gd name="T14" fmla="*/ 17108 w 21600"/>
                <a:gd name="T15" fmla="*/ 1708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39E74E"/>
            </a:solidFill>
            <a:ln w="4670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lIns="0" tIns="0" rIns="0" bIns="0" anchor="ctr"/>
            <a:lstStyle/>
            <a:p>
              <a:pPr algn="ctr" defTabSz="914400"/>
              <a:r>
                <a:rPr lang="th-TH" sz="3200">
                  <a:solidFill>
                    <a:prstClr val="black"/>
                  </a:solidFill>
                </a:rPr>
                <a:t>ฟัง</a:t>
              </a:r>
            </a:p>
          </p:txBody>
        </p:sp>
        <p:sp>
          <p:nvSpPr>
            <p:cNvPr id="15" name="_s16390"/>
            <p:cNvSpPr>
              <a:spLocks noChangeArrowheads="1"/>
            </p:cNvSpPr>
            <p:nvPr/>
          </p:nvSpPr>
          <p:spPr bwMode="auto">
            <a:xfrm flipV="1">
              <a:off x="2518" y="1350"/>
              <a:ext cx="680" cy="196"/>
            </a:xfrm>
            <a:custGeom>
              <a:avLst/>
              <a:gdLst>
                <a:gd name="G0" fmla="+- 3600 0 0"/>
                <a:gd name="G1" fmla="+- 21600 0 3600"/>
                <a:gd name="G2" fmla="*/ 3600 1 2"/>
                <a:gd name="G3" fmla="+- 21600 0 G2"/>
                <a:gd name="G4" fmla="+/ 3600 21600 2"/>
                <a:gd name="G5" fmla="+/ G1 0 2"/>
                <a:gd name="G6" fmla="*/ 21600 21600 3600"/>
                <a:gd name="G7" fmla="*/ G6 1 2"/>
                <a:gd name="G8" fmla="+- 21600 0 G7"/>
                <a:gd name="G9" fmla="*/ 21600 1 2"/>
                <a:gd name="G10" fmla="+- 3600 0 G9"/>
                <a:gd name="G11" fmla="?: G10 G8 0"/>
                <a:gd name="G12" fmla="?: G10 G7 21600"/>
                <a:gd name="T0" fmla="*/ 19800 w 21600"/>
                <a:gd name="T1" fmla="*/ 10800 h 21600"/>
                <a:gd name="T2" fmla="*/ 10800 w 21600"/>
                <a:gd name="T3" fmla="*/ 21600 h 21600"/>
                <a:gd name="T4" fmla="*/ 1800 w 21600"/>
                <a:gd name="T5" fmla="*/ 10800 h 21600"/>
                <a:gd name="T6" fmla="*/ 10800 w 21600"/>
                <a:gd name="T7" fmla="*/ 0 h 21600"/>
                <a:gd name="T8" fmla="*/ 3600 w 21600"/>
                <a:gd name="T9" fmla="*/ 3600 h 21600"/>
                <a:gd name="T10" fmla="*/ 18000 w 21600"/>
                <a:gd name="T11" fmla="*/ 18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3600" y="21600"/>
                  </a:lnTo>
                  <a:lnTo>
                    <a:pt x="1800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10800000" wrap="none" lIns="0" tIns="0" rIns="0" bIns="0" anchor="ctr"/>
            <a:lstStyle/>
            <a:p>
              <a:pPr algn="ctr" defTabSz="914400">
                <a:defRPr/>
              </a:pPr>
              <a:r>
                <a:rPr lang="th-TH" sz="3200" dirty="0">
                  <a:solidFill>
                    <a:prstClr val="black"/>
                  </a:solidFill>
                  <a:latin typeface="Arial" pitchFamily="34" charset="0"/>
                  <a:cs typeface="Angsana New" pitchFamily="18" charset="-34"/>
                </a:rPr>
                <a:t>ดูรูปภาพ</a:t>
              </a:r>
            </a:p>
          </p:txBody>
        </p:sp>
        <p:sp>
          <p:nvSpPr>
            <p:cNvPr id="16" name="_s16391"/>
            <p:cNvSpPr>
              <a:spLocks noChangeArrowheads="1"/>
            </p:cNvSpPr>
            <p:nvPr/>
          </p:nvSpPr>
          <p:spPr bwMode="auto">
            <a:xfrm flipV="1">
              <a:off x="2405" y="1546"/>
              <a:ext cx="906" cy="196"/>
            </a:xfrm>
            <a:custGeom>
              <a:avLst/>
              <a:gdLst>
                <a:gd name="G0" fmla="+- 2700 0 0"/>
                <a:gd name="G1" fmla="+- 21600 0 2700"/>
                <a:gd name="G2" fmla="*/ 2700 1 2"/>
                <a:gd name="G3" fmla="+- 21600 0 G2"/>
                <a:gd name="G4" fmla="+/ 2700 21600 2"/>
                <a:gd name="G5" fmla="+/ G1 0 2"/>
                <a:gd name="G6" fmla="*/ 21600 21600 2700"/>
                <a:gd name="G7" fmla="*/ G6 1 2"/>
                <a:gd name="G8" fmla="+- 21600 0 G7"/>
                <a:gd name="G9" fmla="*/ 21600 1 2"/>
                <a:gd name="G10" fmla="+- 2700 0 G9"/>
                <a:gd name="G11" fmla="?: G10 G8 0"/>
                <a:gd name="G12" fmla="?: G10 G7 21600"/>
                <a:gd name="T0" fmla="*/ 20250 w 21600"/>
                <a:gd name="T1" fmla="*/ 10800 h 21600"/>
                <a:gd name="T2" fmla="*/ 10800 w 21600"/>
                <a:gd name="T3" fmla="*/ 21600 h 21600"/>
                <a:gd name="T4" fmla="*/ 1350 w 21600"/>
                <a:gd name="T5" fmla="*/ 10800 h 21600"/>
                <a:gd name="T6" fmla="*/ 10800 w 21600"/>
                <a:gd name="T7" fmla="*/ 0 h 21600"/>
                <a:gd name="T8" fmla="*/ 3150 w 21600"/>
                <a:gd name="T9" fmla="*/ 3150 h 21600"/>
                <a:gd name="T10" fmla="*/ 18450 w 21600"/>
                <a:gd name="T11" fmla="*/ 184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700" y="21600"/>
                  </a:lnTo>
                  <a:lnTo>
                    <a:pt x="1890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10800000" wrap="none" lIns="0" tIns="0" rIns="0" bIns="0" anchor="ctr"/>
            <a:lstStyle/>
            <a:p>
              <a:pPr algn="ctr" defTabSz="914400">
                <a:defRPr/>
              </a:pPr>
              <a:r>
                <a:rPr lang="th-TH" sz="3200" dirty="0">
                  <a:solidFill>
                    <a:prstClr val="black"/>
                  </a:solidFill>
                  <a:latin typeface="Arial" pitchFamily="34" charset="0"/>
                  <a:cs typeface="Angsana New" pitchFamily="18" charset="-34"/>
                </a:rPr>
                <a:t>ดู</a:t>
              </a:r>
              <a:r>
                <a:rPr lang="th-TH" sz="3200" dirty="0" err="1">
                  <a:solidFill>
                    <a:prstClr val="black"/>
                  </a:solidFill>
                  <a:latin typeface="Arial" pitchFamily="34" charset="0"/>
                  <a:cs typeface="Angsana New" pitchFamily="18" charset="-34"/>
                </a:rPr>
                <a:t>ภาพยนต์</a:t>
              </a:r>
              <a:endParaRPr lang="th-TH" sz="3200" dirty="0">
                <a:solidFill>
                  <a:prstClr val="black"/>
                </a:solidFill>
                <a:latin typeface="Arial" pitchFamily="34" charset="0"/>
                <a:cs typeface="Angsana New" pitchFamily="18" charset="-34"/>
              </a:endParaRPr>
            </a:p>
          </p:txBody>
        </p:sp>
        <p:sp>
          <p:nvSpPr>
            <p:cNvPr id="17" name="_s16392"/>
            <p:cNvSpPr>
              <a:spLocks noChangeArrowheads="1"/>
            </p:cNvSpPr>
            <p:nvPr/>
          </p:nvSpPr>
          <p:spPr bwMode="auto">
            <a:xfrm flipV="1">
              <a:off x="2292" y="1742"/>
              <a:ext cx="1132" cy="196"/>
            </a:xfrm>
            <a:custGeom>
              <a:avLst/>
              <a:gdLst>
                <a:gd name="G0" fmla="+- 2160 0 0"/>
                <a:gd name="G1" fmla="+- 21600 0 2160"/>
                <a:gd name="G2" fmla="*/ 2160 1 2"/>
                <a:gd name="G3" fmla="+- 21600 0 G2"/>
                <a:gd name="G4" fmla="+/ 2160 21600 2"/>
                <a:gd name="G5" fmla="+/ G1 0 2"/>
                <a:gd name="G6" fmla="*/ 21600 21600 2160"/>
                <a:gd name="G7" fmla="*/ G6 1 2"/>
                <a:gd name="G8" fmla="+- 21600 0 G7"/>
                <a:gd name="G9" fmla="*/ 21600 1 2"/>
                <a:gd name="G10" fmla="+- 2160 0 G9"/>
                <a:gd name="G11" fmla="?: G10 G8 0"/>
                <a:gd name="G12" fmla="?: G10 G7 21600"/>
                <a:gd name="T0" fmla="*/ 20520 w 21600"/>
                <a:gd name="T1" fmla="*/ 10800 h 21600"/>
                <a:gd name="T2" fmla="*/ 10800 w 21600"/>
                <a:gd name="T3" fmla="*/ 21600 h 21600"/>
                <a:gd name="T4" fmla="*/ 1080 w 21600"/>
                <a:gd name="T5" fmla="*/ 10800 h 21600"/>
                <a:gd name="T6" fmla="*/ 10800 w 21600"/>
                <a:gd name="T7" fmla="*/ 0 h 21600"/>
                <a:gd name="T8" fmla="*/ 2880 w 21600"/>
                <a:gd name="T9" fmla="*/ 2880 h 21600"/>
                <a:gd name="T10" fmla="*/ 18720 w 21600"/>
                <a:gd name="T11" fmla="*/ 1872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160" y="21600"/>
                  </a:lnTo>
                  <a:lnTo>
                    <a:pt x="1944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ot="10800000" wrap="none" lIns="0" tIns="0" rIns="0" bIns="0" anchor="ctr"/>
            <a:lstStyle/>
            <a:p>
              <a:pPr algn="ctr" defTabSz="914400">
                <a:defRPr/>
              </a:pPr>
              <a:r>
                <a:rPr lang="th-TH" sz="3200" dirty="0">
                  <a:solidFill>
                    <a:prstClr val="black"/>
                  </a:solidFill>
                  <a:latin typeface="Arial" pitchFamily="34" charset="0"/>
                  <a:cs typeface="Angsana New" pitchFamily="18" charset="-34"/>
                </a:rPr>
                <a:t>ชมนิทรรศการ</a:t>
              </a:r>
            </a:p>
          </p:txBody>
        </p:sp>
        <p:sp>
          <p:nvSpPr>
            <p:cNvPr id="18" name="_s16393"/>
            <p:cNvSpPr>
              <a:spLocks noChangeArrowheads="1"/>
            </p:cNvSpPr>
            <p:nvPr/>
          </p:nvSpPr>
          <p:spPr bwMode="auto">
            <a:xfrm flipV="1">
              <a:off x="2179" y="1938"/>
              <a:ext cx="1359" cy="196"/>
            </a:xfrm>
            <a:custGeom>
              <a:avLst/>
              <a:gdLst>
                <a:gd name="G0" fmla="+- 1800 0 0"/>
                <a:gd name="G1" fmla="+- 21600 0 1800"/>
                <a:gd name="G2" fmla="*/ 1800 1 2"/>
                <a:gd name="G3" fmla="+- 21600 0 G2"/>
                <a:gd name="G4" fmla="+/ 1800 21600 2"/>
                <a:gd name="G5" fmla="+/ G1 0 2"/>
                <a:gd name="G6" fmla="*/ 21600 21600 1800"/>
                <a:gd name="G7" fmla="*/ G6 1 2"/>
                <a:gd name="G8" fmla="+- 21600 0 G7"/>
                <a:gd name="G9" fmla="*/ 21600 1 2"/>
                <a:gd name="G10" fmla="+- 1800 0 G9"/>
                <a:gd name="G11" fmla="?: G10 G8 0"/>
                <a:gd name="G12" fmla="?: G10 G7 21600"/>
                <a:gd name="T0" fmla="*/ 20700 w 21600"/>
                <a:gd name="T1" fmla="*/ 10800 h 21600"/>
                <a:gd name="T2" fmla="*/ 10800 w 21600"/>
                <a:gd name="T3" fmla="*/ 21600 h 21600"/>
                <a:gd name="T4" fmla="*/ 900 w 21600"/>
                <a:gd name="T5" fmla="*/ 10800 h 21600"/>
                <a:gd name="T6" fmla="*/ 10800 w 21600"/>
                <a:gd name="T7" fmla="*/ 0 h 21600"/>
                <a:gd name="T8" fmla="*/ 2700 w 21600"/>
                <a:gd name="T9" fmla="*/ 2700 h 21600"/>
                <a:gd name="T10" fmla="*/ 18900 w 21600"/>
                <a:gd name="T11" fmla="*/ 189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800" y="21600"/>
                  </a:lnTo>
                  <a:lnTo>
                    <a:pt x="1980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10800000" wrap="none" lIns="0" tIns="0" rIns="0" bIns="0" anchor="ctr"/>
            <a:lstStyle/>
            <a:p>
              <a:pPr algn="ctr" defTabSz="914400">
                <a:defRPr/>
              </a:pPr>
              <a:r>
                <a:rPr lang="th-TH" sz="3200" dirty="0">
                  <a:solidFill>
                    <a:prstClr val="black"/>
                  </a:solidFill>
                  <a:latin typeface="Arial" pitchFamily="34" charset="0"/>
                  <a:cs typeface="Angsana New" pitchFamily="18" charset="-34"/>
                </a:rPr>
                <a:t>ชมการสาธิต</a:t>
              </a:r>
            </a:p>
          </p:txBody>
        </p:sp>
        <p:sp>
          <p:nvSpPr>
            <p:cNvPr id="19" name="_s16394"/>
            <p:cNvSpPr>
              <a:spLocks noChangeArrowheads="1"/>
            </p:cNvSpPr>
            <p:nvPr/>
          </p:nvSpPr>
          <p:spPr bwMode="auto">
            <a:xfrm flipV="1">
              <a:off x="2066" y="2134"/>
              <a:ext cx="1584" cy="196"/>
            </a:xfrm>
            <a:custGeom>
              <a:avLst/>
              <a:gdLst>
                <a:gd name="G0" fmla="+- 1543 0 0"/>
                <a:gd name="G1" fmla="+- 21600 0 1543"/>
                <a:gd name="G2" fmla="*/ 1543 1 2"/>
                <a:gd name="G3" fmla="+- 21600 0 G2"/>
                <a:gd name="G4" fmla="+/ 1543 21600 2"/>
                <a:gd name="G5" fmla="+/ G1 0 2"/>
                <a:gd name="G6" fmla="*/ 21600 21600 1543"/>
                <a:gd name="G7" fmla="*/ G6 1 2"/>
                <a:gd name="G8" fmla="+- 21600 0 G7"/>
                <a:gd name="G9" fmla="*/ 21600 1 2"/>
                <a:gd name="G10" fmla="+- 1543 0 G9"/>
                <a:gd name="G11" fmla="?: G10 G8 0"/>
                <a:gd name="G12" fmla="?: G10 G7 21600"/>
                <a:gd name="T0" fmla="*/ 20828 w 21600"/>
                <a:gd name="T1" fmla="*/ 10800 h 21600"/>
                <a:gd name="T2" fmla="*/ 10800 w 21600"/>
                <a:gd name="T3" fmla="*/ 21600 h 21600"/>
                <a:gd name="T4" fmla="*/ 772 w 21600"/>
                <a:gd name="T5" fmla="*/ 10800 h 21600"/>
                <a:gd name="T6" fmla="*/ 10800 w 21600"/>
                <a:gd name="T7" fmla="*/ 0 h 21600"/>
                <a:gd name="T8" fmla="*/ 2572 w 21600"/>
                <a:gd name="T9" fmla="*/ 2572 h 21600"/>
                <a:gd name="T10" fmla="*/ 19028 w 21600"/>
                <a:gd name="T11" fmla="*/ 19028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543" y="21600"/>
                  </a:lnTo>
                  <a:lnTo>
                    <a:pt x="20057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10800000" wrap="none" lIns="0" tIns="0" rIns="0" bIns="0" anchor="ctr"/>
            <a:lstStyle/>
            <a:p>
              <a:pPr algn="ctr" defTabSz="914400">
                <a:defRPr/>
              </a:pPr>
              <a:r>
                <a:rPr lang="th-TH" sz="3200">
                  <a:solidFill>
                    <a:prstClr val="black"/>
                  </a:solidFill>
                  <a:latin typeface="Arial" pitchFamily="34" charset="0"/>
                  <a:cs typeface="Angsana New" pitchFamily="18" charset="-34"/>
                </a:rPr>
                <a:t>การไปดูงาน</a:t>
              </a:r>
            </a:p>
          </p:txBody>
        </p:sp>
        <p:sp>
          <p:nvSpPr>
            <p:cNvPr id="20" name="_s16395"/>
            <p:cNvSpPr>
              <a:spLocks noChangeArrowheads="1"/>
            </p:cNvSpPr>
            <p:nvPr/>
          </p:nvSpPr>
          <p:spPr bwMode="auto">
            <a:xfrm flipV="1">
              <a:off x="1953" y="2330"/>
              <a:ext cx="1810" cy="196"/>
            </a:xfrm>
            <a:custGeom>
              <a:avLst/>
              <a:gdLst>
                <a:gd name="G0" fmla="+- 1350 0 0"/>
                <a:gd name="G1" fmla="+- 21600 0 1350"/>
                <a:gd name="G2" fmla="*/ 1350 1 2"/>
                <a:gd name="G3" fmla="+- 21600 0 G2"/>
                <a:gd name="G4" fmla="+/ 1350 21600 2"/>
                <a:gd name="G5" fmla="+/ G1 0 2"/>
                <a:gd name="G6" fmla="*/ 21600 21600 1350"/>
                <a:gd name="G7" fmla="*/ G6 1 2"/>
                <a:gd name="G8" fmla="+- 21600 0 G7"/>
                <a:gd name="G9" fmla="*/ 21600 1 2"/>
                <a:gd name="G10" fmla="+- 1350 0 G9"/>
                <a:gd name="G11" fmla="?: G10 G8 0"/>
                <a:gd name="G12" fmla="?: G10 G7 21600"/>
                <a:gd name="T0" fmla="*/ 20925 w 21600"/>
                <a:gd name="T1" fmla="*/ 10800 h 21600"/>
                <a:gd name="T2" fmla="*/ 10800 w 21600"/>
                <a:gd name="T3" fmla="*/ 21600 h 21600"/>
                <a:gd name="T4" fmla="*/ 675 w 21600"/>
                <a:gd name="T5" fmla="*/ 10800 h 21600"/>
                <a:gd name="T6" fmla="*/ 10800 w 21600"/>
                <a:gd name="T7" fmla="*/ 0 h 21600"/>
                <a:gd name="T8" fmla="*/ 2475 w 21600"/>
                <a:gd name="T9" fmla="*/ 2475 h 21600"/>
                <a:gd name="T10" fmla="*/ 19125 w 21600"/>
                <a:gd name="T11" fmla="*/ 1912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350" y="21600"/>
                  </a:lnTo>
                  <a:lnTo>
                    <a:pt x="2025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00"/>
            </a:solidFill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ot="10800000" wrap="none" lIns="0" tIns="0" rIns="0" bIns="0" anchor="ctr"/>
            <a:lstStyle/>
            <a:p>
              <a:pPr algn="ctr" defTabSz="914400">
                <a:defRPr/>
              </a:pPr>
              <a:r>
                <a:rPr lang="th-TH" sz="3200" dirty="0">
                  <a:solidFill>
                    <a:prstClr val="black"/>
                  </a:solidFill>
                  <a:latin typeface="Arial" pitchFamily="34" charset="0"/>
                  <a:cs typeface="Angsana New" pitchFamily="18" charset="-34"/>
                </a:rPr>
                <a:t>มีส่วนร่วมอภิปราย</a:t>
              </a:r>
            </a:p>
          </p:txBody>
        </p:sp>
        <p:sp>
          <p:nvSpPr>
            <p:cNvPr id="21" name="_s16396"/>
            <p:cNvSpPr>
              <a:spLocks noChangeArrowheads="1"/>
            </p:cNvSpPr>
            <p:nvPr/>
          </p:nvSpPr>
          <p:spPr bwMode="auto">
            <a:xfrm flipV="1">
              <a:off x="1840" y="2526"/>
              <a:ext cx="2035" cy="196"/>
            </a:xfrm>
            <a:custGeom>
              <a:avLst/>
              <a:gdLst>
                <a:gd name="G0" fmla="+- 1200 0 0"/>
                <a:gd name="G1" fmla="+- 21600 0 1200"/>
                <a:gd name="G2" fmla="*/ 1200 1 2"/>
                <a:gd name="G3" fmla="+- 21600 0 G2"/>
                <a:gd name="G4" fmla="+/ 1200 21600 2"/>
                <a:gd name="G5" fmla="+/ G1 0 2"/>
                <a:gd name="G6" fmla="*/ 21600 21600 1200"/>
                <a:gd name="G7" fmla="*/ G6 1 2"/>
                <a:gd name="G8" fmla="+- 21600 0 G7"/>
                <a:gd name="G9" fmla="*/ 21600 1 2"/>
                <a:gd name="G10" fmla="+- 1200 0 G9"/>
                <a:gd name="G11" fmla="?: G10 G8 0"/>
                <a:gd name="G12" fmla="?: G10 G7 21600"/>
                <a:gd name="T0" fmla="*/ 21000 w 21600"/>
                <a:gd name="T1" fmla="*/ 10800 h 21600"/>
                <a:gd name="T2" fmla="*/ 10800 w 21600"/>
                <a:gd name="T3" fmla="*/ 21600 h 21600"/>
                <a:gd name="T4" fmla="*/ 600 w 21600"/>
                <a:gd name="T5" fmla="*/ 10800 h 21600"/>
                <a:gd name="T6" fmla="*/ 10800 w 21600"/>
                <a:gd name="T7" fmla="*/ 0 h 21600"/>
                <a:gd name="T8" fmla="*/ 2400 w 21600"/>
                <a:gd name="T9" fmla="*/ 2400 h 21600"/>
                <a:gd name="T10" fmla="*/ 19200 w 21600"/>
                <a:gd name="T11" fmla="*/ 192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200" y="21600"/>
                  </a:lnTo>
                  <a:lnTo>
                    <a:pt x="204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00"/>
            </a:solidFill>
            <a:ln>
              <a:headEnd/>
              <a:tailEnd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ot="10800000" wrap="none" lIns="0" tIns="0" rIns="0" bIns="0" anchor="ctr"/>
            <a:lstStyle/>
            <a:p>
              <a:pPr algn="ctr" defTabSz="914400">
                <a:defRPr/>
              </a:pPr>
              <a:r>
                <a:rPr lang="th-TH" sz="3200" dirty="0">
                  <a:solidFill>
                    <a:prstClr val="black"/>
                  </a:solidFill>
                  <a:latin typeface="Arial" pitchFamily="34" charset="0"/>
                  <a:cs typeface="Angsana New" pitchFamily="18" charset="-34"/>
                </a:rPr>
                <a:t>ได้แสดงความคิดเห็น</a:t>
              </a:r>
            </a:p>
          </p:txBody>
        </p:sp>
        <p:sp>
          <p:nvSpPr>
            <p:cNvPr id="22" name="_s16397"/>
            <p:cNvSpPr>
              <a:spLocks noChangeArrowheads="1"/>
            </p:cNvSpPr>
            <p:nvPr/>
          </p:nvSpPr>
          <p:spPr bwMode="auto">
            <a:xfrm flipV="1">
              <a:off x="1726" y="2722"/>
              <a:ext cx="2264" cy="196"/>
            </a:xfrm>
            <a:custGeom>
              <a:avLst/>
              <a:gdLst>
                <a:gd name="G0" fmla="+- 1080 0 0"/>
                <a:gd name="G1" fmla="+- 21600 0 1080"/>
                <a:gd name="G2" fmla="*/ 1080 1 2"/>
                <a:gd name="G3" fmla="+- 21600 0 G2"/>
                <a:gd name="G4" fmla="+/ 1080 21600 2"/>
                <a:gd name="G5" fmla="+/ G1 0 2"/>
                <a:gd name="G6" fmla="*/ 21600 21600 1080"/>
                <a:gd name="G7" fmla="*/ G6 1 2"/>
                <a:gd name="G8" fmla="+- 21600 0 G7"/>
                <a:gd name="G9" fmla="*/ 21600 1 2"/>
                <a:gd name="G10" fmla="+- 1080 0 G9"/>
                <a:gd name="G11" fmla="?: G10 G8 0"/>
                <a:gd name="G12" fmla="?: G10 G7 21600"/>
                <a:gd name="T0" fmla="*/ 21060 w 21600"/>
                <a:gd name="T1" fmla="*/ 10800 h 21600"/>
                <a:gd name="T2" fmla="*/ 10800 w 21600"/>
                <a:gd name="T3" fmla="*/ 21600 h 21600"/>
                <a:gd name="T4" fmla="*/ 540 w 21600"/>
                <a:gd name="T5" fmla="*/ 10800 h 21600"/>
                <a:gd name="T6" fmla="*/ 10800 w 21600"/>
                <a:gd name="T7" fmla="*/ 0 h 21600"/>
                <a:gd name="T8" fmla="*/ 2340 w 21600"/>
                <a:gd name="T9" fmla="*/ 2340 h 21600"/>
                <a:gd name="T10" fmla="*/ 19260 w 21600"/>
                <a:gd name="T11" fmla="*/ 1926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0" y="21600"/>
                  </a:lnTo>
                  <a:lnTo>
                    <a:pt x="2052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10800000" wrap="none" lIns="0" tIns="0" rIns="0" bIns="0" anchor="ctr"/>
            <a:lstStyle/>
            <a:p>
              <a:pPr algn="ctr" defTabSz="914400">
                <a:defRPr/>
              </a:pPr>
              <a:r>
                <a:rPr lang="th-TH" sz="3200">
                  <a:solidFill>
                    <a:prstClr val="black"/>
                  </a:solidFill>
                  <a:latin typeface="Arial" pitchFamily="34" charset="0"/>
                  <a:cs typeface="Angsana New" pitchFamily="18" charset="-34"/>
                </a:rPr>
                <a:t>ได้แสดงละคร</a:t>
              </a:r>
            </a:p>
          </p:txBody>
        </p:sp>
        <p:sp>
          <p:nvSpPr>
            <p:cNvPr id="23" name="_s16398"/>
            <p:cNvSpPr>
              <a:spLocks noChangeArrowheads="1"/>
            </p:cNvSpPr>
            <p:nvPr/>
          </p:nvSpPr>
          <p:spPr bwMode="auto">
            <a:xfrm flipV="1">
              <a:off x="1613" y="2918"/>
              <a:ext cx="2489" cy="196"/>
            </a:xfrm>
            <a:custGeom>
              <a:avLst/>
              <a:gdLst>
                <a:gd name="G0" fmla="+- 982 0 0"/>
                <a:gd name="G1" fmla="+- 21600 0 982"/>
                <a:gd name="G2" fmla="*/ 982 1 2"/>
                <a:gd name="G3" fmla="+- 21600 0 G2"/>
                <a:gd name="G4" fmla="+/ 982 21600 2"/>
                <a:gd name="G5" fmla="+/ G1 0 2"/>
                <a:gd name="G6" fmla="*/ 21600 21600 982"/>
                <a:gd name="G7" fmla="*/ G6 1 2"/>
                <a:gd name="G8" fmla="+- 21600 0 G7"/>
                <a:gd name="G9" fmla="*/ 21600 1 2"/>
                <a:gd name="G10" fmla="+- 982 0 G9"/>
                <a:gd name="G11" fmla="?: G10 G8 0"/>
                <a:gd name="G12" fmla="?: G10 G7 21600"/>
                <a:gd name="T0" fmla="*/ 21109 w 21600"/>
                <a:gd name="T1" fmla="*/ 10800 h 21600"/>
                <a:gd name="T2" fmla="*/ 10800 w 21600"/>
                <a:gd name="T3" fmla="*/ 21600 h 21600"/>
                <a:gd name="T4" fmla="*/ 491 w 21600"/>
                <a:gd name="T5" fmla="*/ 10800 h 21600"/>
                <a:gd name="T6" fmla="*/ 10800 w 21600"/>
                <a:gd name="T7" fmla="*/ 0 h 21600"/>
                <a:gd name="T8" fmla="*/ 2291 w 21600"/>
                <a:gd name="T9" fmla="*/ 2291 h 21600"/>
                <a:gd name="T10" fmla="*/ 19309 w 21600"/>
                <a:gd name="T11" fmla="*/ 19309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982" y="21600"/>
                  </a:lnTo>
                  <a:lnTo>
                    <a:pt x="20618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10800000" wrap="none" lIns="0" tIns="0" rIns="0" bIns="0" anchor="ctr"/>
            <a:lstStyle/>
            <a:p>
              <a:pPr algn="ctr" defTabSz="914400">
                <a:defRPr/>
              </a:pPr>
              <a:r>
                <a:rPr lang="th-TH" sz="3200" dirty="0">
                  <a:solidFill>
                    <a:prstClr val="black"/>
                  </a:solidFill>
                  <a:latin typeface="Arial" pitchFamily="34" charset="0"/>
                  <a:cs typeface="Angsana New" pitchFamily="18" charset="-34"/>
                </a:rPr>
                <a:t>อยู่ในสถานการณ์จำลอง</a:t>
              </a:r>
            </a:p>
          </p:txBody>
        </p:sp>
        <p:sp>
          <p:nvSpPr>
            <p:cNvPr id="24" name="_s16399"/>
            <p:cNvSpPr>
              <a:spLocks noChangeArrowheads="1"/>
            </p:cNvSpPr>
            <p:nvPr/>
          </p:nvSpPr>
          <p:spPr bwMode="auto">
            <a:xfrm flipV="1">
              <a:off x="1500" y="3114"/>
              <a:ext cx="2716" cy="196"/>
            </a:xfrm>
            <a:custGeom>
              <a:avLst/>
              <a:gdLst>
                <a:gd name="G0" fmla="+- 900 0 0"/>
                <a:gd name="G1" fmla="+- 21600 0 900"/>
                <a:gd name="G2" fmla="*/ 900 1 2"/>
                <a:gd name="G3" fmla="+- 21600 0 G2"/>
                <a:gd name="G4" fmla="+/ 900 21600 2"/>
                <a:gd name="G5" fmla="+/ G1 0 2"/>
                <a:gd name="G6" fmla="*/ 21600 21600 900"/>
                <a:gd name="G7" fmla="*/ G6 1 2"/>
                <a:gd name="G8" fmla="+- 21600 0 G7"/>
                <a:gd name="G9" fmla="*/ 21600 1 2"/>
                <a:gd name="G10" fmla="+- 900 0 G9"/>
                <a:gd name="G11" fmla="?: G10 G8 0"/>
                <a:gd name="G12" fmla="?: G10 G7 21600"/>
                <a:gd name="T0" fmla="*/ 21150 w 21600"/>
                <a:gd name="T1" fmla="*/ 10800 h 21600"/>
                <a:gd name="T2" fmla="*/ 10800 w 21600"/>
                <a:gd name="T3" fmla="*/ 21600 h 21600"/>
                <a:gd name="T4" fmla="*/ 450 w 21600"/>
                <a:gd name="T5" fmla="*/ 10800 h 21600"/>
                <a:gd name="T6" fmla="*/ 10800 w 21600"/>
                <a:gd name="T7" fmla="*/ 0 h 21600"/>
                <a:gd name="T8" fmla="*/ 2250 w 21600"/>
                <a:gd name="T9" fmla="*/ 2250 h 21600"/>
                <a:gd name="T10" fmla="*/ 19350 w 21600"/>
                <a:gd name="T11" fmla="*/ 193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900" y="21600"/>
                  </a:lnTo>
                  <a:lnTo>
                    <a:pt x="20700" y="21600"/>
                  </a:lnTo>
                  <a:lnTo>
                    <a:pt x="21600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10800000" wrap="none" lIns="0" tIns="0" rIns="0" bIns="0" anchor="ctr"/>
            <a:lstStyle/>
            <a:p>
              <a:pPr algn="ctr" defTabSz="914400">
                <a:defRPr/>
              </a:pPr>
              <a:r>
                <a:rPr lang="th-TH" sz="3200" dirty="0">
                  <a:solidFill>
                    <a:prstClr val="black"/>
                  </a:solidFill>
                  <a:latin typeface="Arial" pitchFamily="34" charset="0"/>
                  <a:cs typeface="Angsana New" pitchFamily="18" charset="-34"/>
                </a:rPr>
                <a:t>ลงมือทำจริง</a:t>
              </a:r>
            </a:p>
          </p:txBody>
        </p:sp>
      </p:grpSp>
      <p:sp>
        <p:nvSpPr>
          <p:cNvPr id="5" name="AutoShape 16"/>
          <p:cNvSpPr>
            <a:spLocks noChangeArrowheads="1"/>
          </p:cNvSpPr>
          <p:nvPr/>
        </p:nvSpPr>
        <p:spPr bwMode="auto">
          <a:xfrm>
            <a:off x="1738314" y="500064"/>
            <a:ext cx="2917825" cy="503237"/>
          </a:xfrm>
          <a:prstGeom prst="wedgeRoundRectCallout">
            <a:avLst>
              <a:gd name="adj1" fmla="val 107519"/>
              <a:gd name="adj2" fmla="val -8642"/>
              <a:gd name="adj3" fmla="val 16667"/>
            </a:avLst>
          </a:prstGeom>
          <a:solidFill>
            <a:srgbClr val="FF0000"/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defTabSz="914400">
              <a:defRPr/>
            </a:pPr>
            <a:r>
              <a:rPr lang="th-TH" sz="2800" b="1" dirty="0">
                <a:solidFill>
                  <a:srgbClr val="622034"/>
                </a:solidFill>
              </a:rPr>
              <a:t>10</a:t>
            </a:r>
            <a:r>
              <a:rPr lang="en-US" sz="2800" b="1" dirty="0">
                <a:solidFill>
                  <a:srgbClr val="622034"/>
                </a:solidFill>
              </a:rPr>
              <a:t>%</a:t>
            </a:r>
            <a:r>
              <a:rPr lang="th-TH" sz="2800" b="1" dirty="0">
                <a:solidFill>
                  <a:srgbClr val="622034"/>
                </a:solidFill>
              </a:rPr>
              <a:t> ของการอ่าน</a:t>
            </a:r>
          </a:p>
        </p:txBody>
      </p:sp>
      <p:sp>
        <p:nvSpPr>
          <p:cNvPr id="6" name="AutoShape 17"/>
          <p:cNvSpPr>
            <a:spLocks noChangeArrowheads="1"/>
          </p:cNvSpPr>
          <p:nvPr/>
        </p:nvSpPr>
        <p:spPr bwMode="auto">
          <a:xfrm>
            <a:off x="1738313" y="1412875"/>
            <a:ext cx="2844800" cy="503238"/>
          </a:xfrm>
          <a:prstGeom prst="wedgeRoundRectCallout">
            <a:avLst>
              <a:gd name="adj1" fmla="val 105111"/>
              <a:gd name="adj2" fmla="val -62889"/>
              <a:gd name="adj3" fmla="val 16667"/>
            </a:avLst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defTabSz="914400"/>
            <a:r>
              <a:rPr lang="th-TH" sz="2800" b="1">
                <a:solidFill>
                  <a:srgbClr val="622034"/>
                </a:solidFill>
              </a:rPr>
              <a:t>20</a:t>
            </a:r>
            <a:r>
              <a:rPr lang="en-US" sz="2800" b="1">
                <a:solidFill>
                  <a:srgbClr val="622034"/>
                </a:solidFill>
                <a:cs typeface="Cordia New" pitchFamily="34" charset="-34"/>
              </a:rPr>
              <a:t>%</a:t>
            </a:r>
            <a:r>
              <a:rPr lang="th-TH" sz="2800" b="1">
                <a:solidFill>
                  <a:srgbClr val="622034"/>
                </a:solidFill>
              </a:rPr>
              <a:t> ของการฟัง</a:t>
            </a:r>
          </a:p>
        </p:txBody>
      </p:sp>
      <p:sp>
        <p:nvSpPr>
          <p:cNvPr id="7" name="AutoShape 18"/>
          <p:cNvSpPr>
            <a:spLocks noChangeArrowheads="1"/>
          </p:cNvSpPr>
          <p:nvPr/>
        </p:nvSpPr>
        <p:spPr bwMode="auto">
          <a:xfrm>
            <a:off x="1738313" y="2420939"/>
            <a:ext cx="2857500" cy="503237"/>
          </a:xfrm>
          <a:prstGeom prst="wedgeRoundRectCallout">
            <a:avLst>
              <a:gd name="adj1" fmla="val 93273"/>
              <a:gd name="adj2" fmla="val -104847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defTabSz="914400">
              <a:defRPr/>
            </a:pPr>
            <a:r>
              <a:rPr lang="th-TH" sz="2800" b="1" dirty="0">
                <a:solidFill>
                  <a:srgbClr val="622034"/>
                </a:solidFill>
              </a:rPr>
              <a:t>30</a:t>
            </a:r>
            <a:r>
              <a:rPr lang="en-US" sz="2800" b="1" dirty="0">
                <a:solidFill>
                  <a:srgbClr val="622034"/>
                </a:solidFill>
              </a:rPr>
              <a:t>% </a:t>
            </a:r>
            <a:r>
              <a:rPr lang="th-TH" sz="2800" b="1" dirty="0">
                <a:solidFill>
                  <a:srgbClr val="622034"/>
                </a:solidFill>
              </a:rPr>
              <a:t>ของสิ่งที่เราเห็น</a:t>
            </a:r>
          </a:p>
        </p:txBody>
      </p:sp>
      <p:sp>
        <p:nvSpPr>
          <p:cNvPr id="8" name="AutoShape 19"/>
          <p:cNvSpPr>
            <a:spLocks noChangeArrowheads="1"/>
          </p:cNvSpPr>
          <p:nvPr/>
        </p:nvSpPr>
        <p:spPr bwMode="auto">
          <a:xfrm>
            <a:off x="1738313" y="3213100"/>
            <a:ext cx="2786062" cy="503238"/>
          </a:xfrm>
          <a:prstGeom prst="wedgeRoundRectCallout">
            <a:avLst>
              <a:gd name="adj1" fmla="val 74741"/>
              <a:gd name="adj2" fmla="val 1102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defTabSz="914400">
              <a:defRPr/>
            </a:pPr>
            <a:r>
              <a:rPr lang="th-TH" sz="2800" b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50</a:t>
            </a:r>
            <a:r>
              <a:rPr lang="en-US" sz="2800" b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%</a:t>
            </a:r>
            <a:r>
              <a:rPr lang="th-TH" sz="2800" b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ของการเห็น/ฟัง</a:t>
            </a:r>
          </a:p>
        </p:txBody>
      </p:sp>
      <p:sp>
        <p:nvSpPr>
          <p:cNvPr id="9" name="AutoShape 20"/>
          <p:cNvSpPr>
            <a:spLocks noChangeArrowheads="1"/>
          </p:cNvSpPr>
          <p:nvPr/>
        </p:nvSpPr>
        <p:spPr bwMode="auto">
          <a:xfrm>
            <a:off x="1738313" y="4214814"/>
            <a:ext cx="2786062" cy="503237"/>
          </a:xfrm>
          <a:prstGeom prst="wedgeRoundRectCallout">
            <a:avLst>
              <a:gd name="adj1" fmla="val 64519"/>
              <a:gd name="adj2" fmla="val 10884"/>
              <a:gd name="adj3" fmla="val 16667"/>
            </a:avLst>
          </a:prstGeom>
          <a:solidFill>
            <a:srgbClr val="FFFF00"/>
          </a:soli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defTabSz="914400">
              <a:defRPr/>
            </a:pPr>
            <a:r>
              <a:rPr lang="th-TH" sz="2800" b="1">
                <a:solidFill>
                  <a:prstClr val="black">
                    <a:lumMod val="85000"/>
                    <a:lumOff val="15000"/>
                  </a:prstClr>
                </a:solidFill>
              </a:rPr>
              <a:t>70</a:t>
            </a:r>
            <a:r>
              <a:rPr lang="en-US" sz="2800" b="1">
                <a:solidFill>
                  <a:prstClr val="black">
                    <a:lumMod val="85000"/>
                    <a:lumOff val="15000"/>
                  </a:prstClr>
                </a:solidFill>
              </a:rPr>
              <a:t>% </a:t>
            </a:r>
            <a:r>
              <a:rPr lang="th-TH" sz="2800" b="1">
                <a:solidFill>
                  <a:prstClr val="black">
                    <a:lumMod val="85000"/>
                    <a:lumOff val="15000"/>
                  </a:prstClr>
                </a:solidFill>
              </a:rPr>
              <a:t>ของการพูด</a:t>
            </a:r>
          </a:p>
        </p:txBody>
      </p:sp>
      <p:sp>
        <p:nvSpPr>
          <p:cNvPr id="10" name="AutoShape 21"/>
          <p:cNvSpPr>
            <a:spLocks noChangeArrowheads="1"/>
          </p:cNvSpPr>
          <p:nvPr/>
        </p:nvSpPr>
        <p:spPr bwMode="auto">
          <a:xfrm>
            <a:off x="1774826" y="5516564"/>
            <a:ext cx="2233613" cy="503237"/>
          </a:xfrm>
          <a:prstGeom prst="wedgeRoundRectCallout">
            <a:avLst>
              <a:gd name="adj1" fmla="val 59444"/>
              <a:gd name="adj2" fmla="val -22375"/>
              <a:gd name="adj3" fmla="val 16667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 defTabSz="914400">
              <a:defRPr/>
            </a:pPr>
            <a:r>
              <a:rPr lang="th-TH" sz="2800" b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90</a:t>
            </a:r>
            <a:r>
              <a:rPr lang="en-US" sz="2800" b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% </a:t>
            </a:r>
            <a:r>
              <a:rPr lang="th-TH" sz="2800" b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ของการทำ</a:t>
            </a:r>
          </a:p>
        </p:txBody>
      </p:sp>
      <p:sp>
        <p:nvSpPr>
          <p:cNvPr id="11" name="Rectangle 22"/>
          <p:cNvSpPr>
            <a:spLocks noChangeArrowheads="1"/>
          </p:cNvSpPr>
          <p:nvPr/>
        </p:nvSpPr>
        <p:spPr bwMode="auto">
          <a:xfrm>
            <a:off x="7751763" y="333376"/>
            <a:ext cx="2665412" cy="20875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defTabSz="914400">
              <a:defRPr/>
            </a:pPr>
            <a:r>
              <a:rPr lang="th-TH" sz="2800" b="1">
                <a:solidFill>
                  <a:prstClr val="black"/>
                </a:solidFill>
              </a:rPr>
              <a:t>การรับรู้ของคน</a:t>
            </a:r>
          </a:p>
          <a:p>
            <a:pPr algn="ctr" defTabSz="914400">
              <a:defRPr/>
            </a:pPr>
            <a:r>
              <a:rPr lang="th-TH" sz="2800" b="1">
                <a:solidFill>
                  <a:prstClr val="black"/>
                </a:solidFill>
              </a:rPr>
              <a:t>โครงการส่งเสริมทักษะ</a:t>
            </a:r>
          </a:p>
          <a:p>
            <a:pPr algn="ctr" defTabSz="914400">
              <a:defRPr/>
            </a:pPr>
            <a:r>
              <a:rPr lang="th-TH" sz="2800" b="1">
                <a:solidFill>
                  <a:prstClr val="black"/>
                </a:solidFill>
              </a:rPr>
              <a:t>การเรียนรู้</a:t>
            </a:r>
          </a:p>
          <a:p>
            <a:pPr algn="ctr" defTabSz="914400">
              <a:defRPr/>
            </a:pPr>
            <a:r>
              <a:rPr lang="th-TH" sz="2800" b="1">
                <a:solidFill>
                  <a:prstClr val="black"/>
                </a:solidFill>
              </a:rPr>
              <a:t>ดร.วรภัทธ์ ภู่เจริญ</a:t>
            </a:r>
          </a:p>
        </p:txBody>
      </p:sp>
    </p:spTree>
    <p:extLst>
      <p:ext uri="{BB962C8B-B14F-4D97-AF65-F5344CB8AC3E}">
        <p14:creationId xmlns:p14="http://schemas.microsoft.com/office/powerpoint/2010/main" val="18759569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87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ลำดับการเป็นวิทยากรกลุ่มย่อยภาคสนาม  </a:t>
            </a:r>
            <a:endParaRPr lang="th-TH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49215" y="1157068"/>
            <a:ext cx="10515600" cy="5033963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วิทยากรกลางแบ่งกลุ่มให้ผู้เข้าอบรมพบครูกลุ่มย่อย  (ครูประจำกลุ่มแขวนสีคอตามกลุ่ม มีหกสี ) ดังนี้</a:t>
            </a:r>
          </a:p>
          <a:p>
            <a:pPr marL="450850" lvl="0" indent="0">
              <a:buNone/>
            </a:pPr>
            <a:r>
              <a:rPr lang="th-TH" sz="18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ปฐมวัย (สีแดง) </a:t>
            </a: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th-TH" sz="1800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ป.</a:t>
            </a:r>
            <a:r>
              <a:rPr lang="th-TH" sz="1800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๑ </a:t>
            </a:r>
            <a:r>
              <a:rPr lang="th-TH" sz="1800" dirty="0" smtClean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(สีเหลือง) </a:t>
            </a:r>
            <a:r>
              <a:rPr lang="th-TH" sz="18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th-TH" sz="1800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ป.๒-</a:t>
            </a:r>
            <a:r>
              <a:rPr lang="th-TH" sz="1800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๓ (สีม่วง) </a:t>
            </a: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th-TH" sz="18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ป.</a:t>
            </a:r>
            <a:r>
              <a:rPr lang="th-TH" sz="1800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๔+ม.</a:t>
            </a:r>
            <a:r>
              <a:rPr lang="en-US" sz="18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</a:t>
            </a:r>
            <a:r>
              <a:rPr lang="th-TH" sz="18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(สีเขียว) </a:t>
            </a: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th-TH" sz="18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ป.๕ +ม.</a:t>
            </a:r>
            <a:r>
              <a:rPr lang="en-US" sz="18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th-TH" sz="18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(สีน้ำเงิน) </a:t>
            </a: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th-TH" sz="18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ป.</a:t>
            </a:r>
            <a:r>
              <a:rPr lang="th-TH" sz="18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๖ +ม.</a:t>
            </a:r>
            <a:r>
              <a:rPr lang="en-US" sz="18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th-TH" sz="18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(สีน้ำตาล) </a:t>
            </a:r>
          </a:p>
          <a:p>
            <a:pPr marL="514350" lvl="0" indent="-514350">
              <a:buFont typeface="+mj-lt"/>
              <a:buAutoNum type="arabicPeriod" startAt="2"/>
            </a:pP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ครูกลุ่มย่อยเริ่มกระบวนการ </a:t>
            </a:r>
            <a:r>
              <a:rPr lang="en-US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MIO </a:t>
            </a: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เก็บผู้เข้าอบรม เพื่อตั้งสติในการเรียนรู้  และรู้จักกันเบื้องต้น  สร้างกติกาการลงพื้นที่ การเรียนรู้ร่วมกัน    โดยใช้เวลาประมาณ </a:t>
            </a:r>
            <a:r>
              <a:rPr lang="en-US" sz="18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en-US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นาที จึงปล่อยออกทีละแถว</a:t>
            </a:r>
          </a:p>
          <a:p>
            <a:pPr marL="514350" lvl="0" indent="-514350">
              <a:buFont typeface="+mj-lt"/>
              <a:buAutoNum type="arabicPeriod" startAt="2"/>
            </a:pP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เมื่อพร้อม วิทยากรกลางปล่อยตัวกลุ่มย่อยเข้าสู่แหล่งเรียนรู้ บ้างเดินเป็นแถว บ้างนั่งรถ  รอรถ   </a:t>
            </a:r>
            <a:r>
              <a:rPr lang="th-TH" sz="18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เงื่อนไขคืออย่าให้เงียบเข้าครอบงำระหว่างการเรียนรู้ อาจมีการร้องเพลง การคุย การโบกมือไม้ เป็นต้น </a:t>
            </a:r>
          </a:p>
          <a:p>
            <a:pPr marL="514350" lvl="0" indent="-514350">
              <a:buFont typeface="+mj-lt"/>
              <a:buAutoNum type="arabicPeriod" startAt="2"/>
            </a:pP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ถึงแหล่งเรียนรู้  เริ่มกระบวนการตามแผน โดยเงื่อนไขคือ เราพบกันครั้งแรก.. และควรใช้ </a:t>
            </a:r>
            <a:r>
              <a:rPr lang="en-US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MIO  </a:t>
            </a: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ประมาณ </a:t>
            </a:r>
            <a:r>
              <a:rPr lang="en-US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</a:t>
            </a: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ชั่วโมง   </a:t>
            </a:r>
            <a:endParaRPr lang="en-US" sz="18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วิทยากรกลาง ส่งสัญญาณหมดเวลาทางโทรศัพท์  (ว่า อีก </a:t>
            </a:r>
            <a:r>
              <a:rPr lang="en-US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 </a:t>
            </a: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นาทีหมดเวลาทาง</a:t>
            </a:r>
            <a:r>
              <a:rPr lang="th-TH" sz="18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ไลน์</a:t>
            </a: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Facilitator</a:t>
            </a: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ครูกลุ่มย่อยเริ่มกระบวนการสรุป  </a:t>
            </a:r>
            <a:r>
              <a:rPr lang="th-TH" sz="18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มีชิ้นงานรายบุคคล </a:t>
            </a: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เพื่อเดินทางกลับ  </a:t>
            </a:r>
            <a:r>
              <a:rPr lang="th-TH" sz="18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(ตรงนี้วิทยากรกลุ่มย่อยต้องส่งรายละเอียดชิ้นงานที่จะชวนเด็กทำเพราะทางทีมต้องซื้ออุปกรณ์) </a:t>
            </a:r>
          </a:p>
          <a:p>
            <a:pPr marL="514350" lvl="0" indent="-514350">
              <a:buFont typeface="+mj-lt"/>
              <a:buAutoNum type="arabicPeriod" startAt="2"/>
            </a:pP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ระหว่างกลับอย่า</a:t>
            </a:r>
            <a:r>
              <a:rPr lang="th-TH" sz="18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ให้เงียบเข้าครอบงำระหว่างการเรียนรู้ อาจมีการร้องเพลง การคุย การโบกมือไม้ เป็นต้น </a:t>
            </a:r>
            <a:endParaRPr lang="th-TH" sz="18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lvl="0" indent="-514350">
              <a:buFont typeface="+mj-lt"/>
              <a:buAutoNum type="arabicPeriod" startAt="2"/>
            </a:pP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ถึงห้องใหญ่   วิทยากรกลาง </a:t>
            </a:r>
            <a:r>
              <a:rPr lang="en-US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MIO </a:t>
            </a: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สักพัก เมื่ออารมณ์สงบ จึงให้พักเบรก</a:t>
            </a:r>
          </a:p>
        </p:txBody>
      </p:sp>
    </p:spTree>
    <p:extLst>
      <p:ext uri="{BB962C8B-B14F-4D97-AF65-F5344CB8AC3E}">
        <p14:creationId xmlns:p14="http://schemas.microsoft.com/office/powerpoint/2010/main" val="339481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358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ลำดับการเป็นวิทยากรกลุ่ม</a:t>
            </a:r>
            <a:r>
              <a:rPr lang="th-TH" sz="32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ย่อยในห้องใหญ่ </a:t>
            </a:r>
            <a:endParaRPr lang="th-TH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65125" indent="-365125">
              <a:buFont typeface="+mj-lt"/>
              <a:buAutoNum type="arabicPeriod" startAt="8"/>
            </a:pP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หลังเบรก วิทยากรกลุ่มใหญ่  ชวนผู้เข้าร่วมเข้ากลุ่มย่อย   โดยชวนทบทวนกิจกรรมการลงพื้นที่ มีคำถามว่า </a:t>
            </a:r>
            <a:r>
              <a:rPr lang="th-TH" sz="18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“รู้สึกอย่างไร ได้อะไรมาบ้าง” </a:t>
            </a:r>
            <a:endParaRPr lang="en-US" sz="18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+mj-lt"/>
              <a:buAutoNum type="arabicPeriod" startAt="8"/>
            </a:pP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วิทยากรกลางจ่ายโจทย์ ให้แต่ละกลุ่มนำชิ้นงานส่วนบุคคลมานำเสนอ เหตุผลสิ่งที่ตนสนใจ  วิทยากรกลุ่มย่อยชวนสนทนา </a:t>
            </a:r>
            <a:r>
              <a:rPr lang="en-US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PLC </a:t>
            </a:r>
            <a:endParaRPr lang="th-TH" sz="18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+mj-lt"/>
              <a:buAutoNum type="arabicPeriod" startAt="8"/>
            </a:pP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เมื่อคุยกันครบทุกคน วิทยากรกลางจ่ายโจทย์ให้แต่ละกลุ่มขมวดสิ่งที่สนใจเป็นหมวดหมู่  </a:t>
            </a:r>
            <a:r>
              <a:rPr lang="th-TH" sz="18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โดยนำมาติดที่บอร์ด หรือ อาจมีการขมวดโดยการใช้ผัง </a:t>
            </a:r>
            <a:r>
              <a:rPr lang="en-US" sz="18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Mind  map </a:t>
            </a:r>
            <a:r>
              <a:rPr lang="th-TH" sz="18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(ผู้เข้าร่วมเขียนเองถ้าเป็นไปได้) หรือ... 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เมื่อขมวดประเด็นได้ ให้แต่ละกลุ่ม ให้ผู้เข้าร่วมเข้ากลุ่มตามประเด็นที่ขมวด อาจมี ๒ ถึง ๓ เรื่อง  แล้วให้กลุ่มประเด็นนั้นๆลองวิเคราะห์เรื่องที่ตนเลือก </a:t>
            </a:r>
            <a:r>
              <a:rPr lang="th-TH" sz="18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โดยใช้เครื่องมือ ๔ คำถามสำคัญเพื่อพัฒนากระบวนการคิดตามปรัชญาของเศรษฐกิจพอเพียง    (ปรับจาก ๗ คำถามถอดบทเรียน) </a:t>
            </a:r>
            <a:r>
              <a:rPr lang="th-TH" sz="18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โดยมีรายละเอียด ดังนี้</a:t>
            </a:r>
          </a:p>
        </p:txBody>
      </p:sp>
    </p:spTree>
    <p:extLst>
      <p:ext uri="{BB962C8B-B14F-4D97-AF65-F5344CB8AC3E}">
        <p14:creationId xmlns:p14="http://schemas.microsoft.com/office/powerpoint/2010/main" val="61081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ลำดับการเป็นวิทยากรกลุ่ม</a:t>
            </a:r>
            <a:r>
              <a:rPr lang="th-TH" sz="32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ย่อยในห้องใหญ่ </a:t>
            </a:r>
            <a:endParaRPr lang="th-TH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1550504"/>
            <a:ext cx="10515600" cy="462645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คำถามชวนพิจาณา ทางวิทยากรกลาง</a:t>
            </a:r>
            <a:r>
              <a:rPr lang="th-TH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จะชึ้นชาร์ท</a:t>
            </a:r>
            <a:r>
              <a:rPr lang="th-TH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ให้พิจารณา  ในช่วงนี้จะมีเครื่องมือเป็น</a:t>
            </a:r>
            <a:r>
              <a:rPr lang="th-TH" sz="20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ตาราง </a:t>
            </a:r>
            <a:r>
              <a:rPr lang="en-US" sz="20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</a:t>
            </a:r>
            <a:r>
              <a:rPr lang="th-TH" sz="20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ช่อง  </a:t>
            </a:r>
          </a:p>
          <a:p>
            <a:pPr marL="0" indent="0">
              <a:buNone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20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11.1. </a:t>
            </a:r>
            <a:r>
              <a:rPr lang="th-TH" sz="20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จะทำอะไร ทำไมถึงทำ ในประเด็นที่เลือก?</a:t>
            </a:r>
          </a:p>
          <a:p>
            <a:pPr marL="0" indent="0">
              <a:buNone/>
            </a:pPr>
            <a:r>
              <a:rPr lang="th-TH" sz="20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20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11.2. </a:t>
            </a:r>
            <a:r>
              <a:rPr lang="th-TH" sz="20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มีความพร้อม ความเป็นไปได้ที่จะทำหรือไม่?</a:t>
            </a:r>
          </a:p>
          <a:p>
            <a:pPr marL="0" indent="0">
              <a:buNone/>
            </a:pPr>
            <a:r>
              <a:rPr lang="th-TH" sz="20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20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11.3. </a:t>
            </a:r>
            <a:r>
              <a:rPr lang="th-TH" sz="20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มีความรู้เพียงพอในเรื่องที่จะทำหรือไม่?</a:t>
            </a:r>
          </a:p>
          <a:p>
            <a:pPr marL="0" indent="0">
              <a:buNone/>
            </a:pPr>
            <a:r>
              <a:rPr lang="th-TH" sz="20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20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11.4 </a:t>
            </a:r>
            <a:r>
              <a:rPr lang="th-TH" sz="20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จะทำอย่างไรจึงจะเกิดความพอดี  พอประมาณ สอดคล้องกับหลักจริยธรรม และสามารถรองรับปัญหา หรือการเปลี่ยนแปลงในอนาคตได้?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12. </a:t>
            </a:r>
            <a:r>
              <a:rPr lang="th-TH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เมื่อวิเคราะห์</a:t>
            </a:r>
            <a:r>
              <a:rPr lang="th-TH" sz="20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ครบถ้วน ให้แต่ละกลุ่มทำชิ้นงาน สะท้อนการให้เหตุผล </a:t>
            </a:r>
            <a:r>
              <a:rPr lang="th-TH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แล้วแลกเปลี่ยนกันในวง   โดยมีกติกาเรื่องการฟังอย่างลึกซึ้ง 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13. </a:t>
            </a:r>
            <a:r>
              <a:rPr lang="th-TH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แลกกันจนครบวิทยากรกลาง  ให้สัญญาณวางมือ แล้วชวนจับกลุ่มแบบคู่ จะได้ </a:t>
            </a:r>
            <a:r>
              <a:rPr lang="en-US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</a:t>
            </a:r>
            <a:r>
              <a:rPr lang="th-TH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คู่ มีรายละเอียดคู่ คือ ปฐมวัย</a:t>
            </a:r>
            <a:r>
              <a:rPr lang="th-TH" sz="20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กับป</a:t>
            </a:r>
            <a:r>
              <a:rPr lang="th-TH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.๑  , ป.๒-๓</a:t>
            </a:r>
            <a:r>
              <a:rPr lang="th-TH" sz="20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กับป</a:t>
            </a:r>
            <a:r>
              <a:rPr lang="th-TH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.๔+ม.</a:t>
            </a:r>
            <a:r>
              <a:rPr lang="en-US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th-TH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ป.๕</a:t>
            </a:r>
            <a:r>
              <a:rPr lang="th-TH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+</a:t>
            </a:r>
            <a:r>
              <a:rPr lang="th-TH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ม.</a:t>
            </a:r>
            <a:r>
              <a:rPr lang="en-US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th-TH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0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กับป</a:t>
            </a:r>
            <a:r>
              <a:rPr lang="th-TH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.๖</a:t>
            </a:r>
            <a:r>
              <a:rPr lang="th-TH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+</a:t>
            </a:r>
            <a:r>
              <a:rPr lang="th-TH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ม.</a:t>
            </a:r>
            <a:r>
              <a:rPr lang="en-US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th-TH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– ม.ต้น  </a:t>
            </a:r>
          </a:p>
        </p:txBody>
      </p:sp>
    </p:spTree>
    <p:extLst>
      <p:ext uri="{BB962C8B-B14F-4D97-AF65-F5344CB8AC3E}">
        <p14:creationId xmlns:p14="http://schemas.microsoft.com/office/powerpoint/2010/main" val="100006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ลำดับการเป็นวิทยากรกลุ่มย่อยในห้องใหญ่ </a:t>
            </a:r>
            <a:endParaRPr lang="th-TH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14350" lvl="0" indent="-514350">
              <a:buFont typeface="Arial" panose="020B0604020202020204" pitchFamily="34" charset="0"/>
              <a:buAutoNum type="arabicPeriod" startAt="14"/>
            </a:pPr>
            <a:r>
              <a:rPr lang="th-TH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หลังแลกแบบคู่  วิทยากรชวนพิจารณา เรื่องที่คู่สนใจ </a:t>
            </a:r>
            <a:r>
              <a:rPr lang="en-US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เป็นข้อสรุป  พร้อมเหตุผล จากคำถาม </a:t>
            </a:r>
            <a:r>
              <a:rPr lang="en-US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</a:t>
            </a:r>
            <a:r>
              <a:rPr lang="th-TH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 </a:t>
            </a:r>
            <a:r>
              <a:rPr lang="th-TH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ช่วงนี้วิทยากรกลุ่มย่อยทำงานแบบคู่เช่นกัน</a:t>
            </a:r>
            <a:endParaRPr lang="en-US" sz="20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lvl="0" indent="-514350">
              <a:buFont typeface="Arial" panose="020B0604020202020204" pitchFamily="34" charset="0"/>
              <a:buAutoNum type="arabicPeriod" startAt="14"/>
            </a:pPr>
            <a:r>
              <a:rPr lang="en-US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0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วิทยากรกลางให้แต่ละกลุ่มออกแบบการนำเสนอในห้องใหญ่ </a:t>
            </a:r>
            <a:r>
              <a:rPr lang="th-TH" sz="20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กลุ่มละ </a:t>
            </a:r>
            <a:r>
              <a:rPr lang="en-US" sz="20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 </a:t>
            </a:r>
            <a:r>
              <a:rPr lang="th-TH" sz="20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นาที </a:t>
            </a:r>
            <a:endParaRPr lang="th-TH" sz="20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lvl="0" indent="-514350">
              <a:buFont typeface="Arial" panose="020B0604020202020204" pitchFamily="34" charset="0"/>
              <a:buAutoNum type="arabicPeriod" startAt="14"/>
            </a:pPr>
            <a:r>
              <a:rPr lang="th-TH" sz="20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นำเสนอราย</a:t>
            </a:r>
            <a:r>
              <a:rPr lang="th-TH" sz="20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กลุ่มจนครบ ด้วยความสุข และสนุกสนาน</a:t>
            </a:r>
            <a:endParaRPr lang="th-TH" sz="20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lvl="0" indent="-514350">
              <a:buFont typeface="Arial" panose="020B0604020202020204" pitchFamily="34" charset="0"/>
              <a:buAutoNum type="arabicPeriod" startAt="14"/>
            </a:pPr>
            <a:r>
              <a:rPr lang="th-TH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วิทยากรกลางชวนครูกลุ่มย่อยสะท้อนการเรียนรู้ </a:t>
            </a:r>
            <a:r>
              <a:rPr lang="th-TH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“สะท้อนบทบาทผู้เรียน ครู” และ</a:t>
            </a:r>
            <a:r>
              <a:rPr lang="th-TH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ผู้ทรงเติมเต็มเรื่องการจัดการเรียนรู้ด้วยกระบวนการวิจัย เศรษฐกิจพอเพียง และ</a:t>
            </a:r>
            <a:r>
              <a:rPr lang="en-US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MIO </a:t>
            </a:r>
            <a:endParaRPr lang="th-TH" sz="20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12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ให้ระบุจำนวนของที่จะใช้ในการจัดการเรียนรู้ </a:t>
            </a:r>
            <a:b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(มีผู้เรียนประมาณ ๑๕ คนครับ)</a:t>
            </a:r>
            <a:endParaRPr lang="th-TH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ใช้อะไรบ้าง จำนวนเท่าไหร่</a:t>
            </a:r>
          </a:p>
          <a:p>
            <a:r>
              <a:rPr lang="th-TH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ทางทีมจะจัดซื้อให้ตามความต้องการแต่ละกลุ่มครับ</a:t>
            </a:r>
            <a:endParaRPr lang="th-TH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00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947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ชวนพี่ๆ เขียนลำดับการเป็น</a:t>
            </a:r>
            <a:r>
              <a:rPr lang="th-TH" sz="36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วิทยากรร่วมภาคสนาม </a:t>
            </a:r>
            <a:endParaRPr lang="th-TH" sz="36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6275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วางคนนอกเข้าร่วมในการเป็นวิทยากร</a:t>
            </a:r>
          </a:p>
          <a:p>
            <a:pPr lvl="1"/>
            <a:r>
              <a:rPr lang="th-TH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รายชื่อวิทยากรเสริม </a:t>
            </a:r>
          </a:p>
          <a:p>
            <a:pPr lvl="2"/>
            <a:r>
              <a:rPr lang="th-TH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ครูชอุ่ม  พิศาล</a:t>
            </a:r>
            <a:r>
              <a:rPr lang="th-TH" sz="18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สินธุ์</a:t>
            </a:r>
            <a:r>
              <a:rPr lang="th-TH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-- ร่วมกลุ่มปฐมวัย</a:t>
            </a:r>
          </a:p>
          <a:p>
            <a:pPr lvl="2"/>
            <a:r>
              <a:rPr lang="th-TH" sz="18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คุณชญาณิณณ์</a:t>
            </a:r>
            <a:r>
              <a:rPr lang="th-TH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สุวรรณศรี  -- ร่วมกลุ่ม ป.๑</a:t>
            </a:r>
          </a:p>
          <a:p>
            <a:pPr lvl="2"/>
            <a:r>
              <a:rPr lang="th-TH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นางยุพาพร  ปะดุลัง  -- ร่วมกลุ่ม ป.๒-๓</a:t>
            </a:r>
          </a:p>
          <a:p>
            <a:pPr lvl="2"/>
            <a:r>
              <a:rPr lang="th-TH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นายอับดุลอาสีด  หยีเหม  -- ร่วม</a:t>
            </a:r>
            <a:r>
              <a:rPr lang="th-TH" sz="18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กลุ่มป</a:t>
            </a:r>
            <a:r>
              <a:rPr lang="th-TH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.๔</a:t>
            </a:r>
          </a:p>
          <a:p>
            <a:pPr lvl="2"/>
            <a:r>
              <a:rPr lang="th-TH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ครูกมลพร  ทิพย์แก้ว  -- ร่วมกลุ่ม ป.๕</a:t>
            </a:r>
          </a:p>
          <a:p>
            <a:pPr lvl="2"/>
            <a:r>
              <a:rPr lang="th-TH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นายประ</a:t>
            </a:r>
            <a:r>
              <a:rPr lang="th-TH" sz="18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วิทย์</a:t>
            </a:r>
            <a:r>
              <a:rPr lang="th-TH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ลัดเลีย  -- ร่วม</a:t>
            </a:r>
            <a:r>
              <a:rPr lang="th-TH" sz="18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กลุ่มป</a:t>
            </a:r>
            <a:r>
              <a:rPr lang="th-TH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.๖</a:t>
            </a:r>
          </a:p>
          <a:p>
            <a:pPr lvl="1"/>
            <a:endParaRPr lang="th-TH" sz="1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257940"/>
              </p:ext>
            </p:extLst>
          </p:nvPr>
        </p:nvGraphicFramePr>
        <p:xfrm>
          <a:off x="6705599" y="1837683"/>
          <a:ext cx="4492284" cy="33160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99583"/>
                <a:gridCol w="1392701"/>
              </a:tblGrid>
              <a:tr h="461410"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ชั้นเรียน</a:t>
                      </a:r>
                      <a:endParaRPr lang="th-TH" sz="18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แหล่งเรียนรู้</a:t>
                      </a:r>
                      <a:endParaRPr lang="th-TH" sz="1800" b="1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</a:tr>
              <a:tr h="5822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</a:t>
                      </a:r>
                      <a:r>
                        <a:rPr kumimoji="0" lang="th-TH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ครูจิ  ครูสมใจ  ครูซาปีนะ</a:t>
                      </a: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kumimoji="0" lang="th-TH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ปฐมวัย</a:t>
                      </a:r>
                      <a:endParaRPr lang="th-TH" sz="1600" b="1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สวนหย่อม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5595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</a:t>
                      </a:r>
                      <a:r>
                        <a:rPr kumimoji="0" lang="th-TH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ครูเนตร </a:t>
                      </a:r>
                      <a:r>
                        <a:rPr kumimoji="0" lang="th-TH" sz="16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ครูวรรณา</a:t>
                      </a: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kumimoji="0" lang="th-TH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ป.</a:t>
                      </a: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โรงเรียน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5110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</a:t>
                      </a:r>
                      <a:r>
                        <a:rPr kumimoji="0" lang="th-TH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ครูอ้อย  ครูสุ</a:t>
                      </a:r>
                      <a:r>
                        <a:rPr kumimoji="0" lang="th-TH" sz="16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พรรณี</a:t>
                      </a:r>
                      <a:r>
                        <a:rPr kumimoji="0" lang="th-TH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ป.</a:t>
                      </a: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kumimoji="0" lang="th-TH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-3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ฐานธรณี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3487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</a:t>
                      </a:r>
                      <a:r>
                        <a:rPr kumimoji="0" lang="th-TH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</a:t>
                      </a:r>
                      <a:r>
                        <a:rPr kumimoji="0" lang="th-TH" sz="16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ฉวีวรรณ</a:t>
                      </a:r>
                      <a:r>
                        <a:rPr kumimoji="0" lang="th-TH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ครูประไพ ป.</a:t>
                      </a: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โต๊ะพญาวัง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3419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</a:t>
                      </a:r>
                      <a:r>
                        <a:rPr kumimoji="0" lang="th-TH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ครูเพ็ญศรี ครูสุวิชา</a:t>
                      </a: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kumimoji="0" lang="th-TH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ป.</a:t>
                      </a: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kumimoji="0" lang="en-US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ตลาดสด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5110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</a:t>
                      </a:r>
                      <a:r>
                        <a:rPr kumimoji="0" lang="th-TH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ครูแอน  ครูอุมาพร  ป.</a:t>
                      </a:r>
                      <a:r>
                        <a:rPr kumimoji="0" lang="en-US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endParaRPr kumimoji="0" lang="th-TH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ห้องเรียน</a:t>
                      </a:r>
                      <a:endParaRPr lang="th-TH" sz="1600" b="1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04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2709949"/>
            <a:ext cx="10178322" cy="923901"/>
          </a:xfrm>
        </p:spPr>
        <p:txBody>
          <a:bodyPr>
            <a:normAutofit/>
          </a:bodyPr>
          <a:lstStyle/>
          <a:p>
            <a:r>
              <a:rPr lang="th-TH" sz="4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งานวิจัย</a:t>
            </a:r>
            <a:r>
              <a:rPr lang="th-TH" sz="4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ในมุมมองของ ดร.อุทัย ดุลยเกษม</a:t>
            </a:r>
            <a:endParaRPr lang="th-TH" sz="4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12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กลุ่ม 33"/>
          <p:cNvGrpSpPr>
            <a:grpSpLocks/>
          </p:cNvGrpSpPr>
          <p:nvPr/>
        </p:nvGrpSpPr>
        <p:grpSpPr bwMode="auto">
          <a:xfrm>
            <a:off x="2881313" y="857250"/>
            <a:ext cx="6286500" cy="4929188"/>
            <a:chOff x="1357290" y="857232"/>
            <a:chExt cx="6286544" cy="4929222"/>
          </a:xfrm>
        </p:grpSpPr>
        <p:sp>
          <p:nvSpPr>
            <p:cNvPr id="3" name="วงรี 2"/>
            <p:cNvSpPr/>
            <p:nvPr/>
          </p:nvSpPr>
          <p:spPr>
            <a:xfrm>
              <a:off x="1357290" y="928670"/>
              <a:ext cx="1571636" cy="1285884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>
                <a:defRPr/>
              </a:pPr>
              <a:r>
                <a:rPr lang="th-TH" sz="2800" b="1" dirty="0">
                  <a:solidFill>
                    <a:srgbClr val="002060"/>
                  </a:solidFill>
                </a:rPr>
                <a:t>ครู</a:t>
              </a:r>
            </a:p>
          </p:txBody>
        </p:sp>
        <p:sp>
          <p:nvSpPr>
            <p:cNvPr id="4" name="วงรี 3"/>
            <p:cNvSpPr/>
            <p:nvPr/>
          </p:nvSpPr>
          <p:spPr>
            <a:xfrm>
              <a:off x="3857619" y="4429132"/>
              <a:ext cx="1643075" cy="1357322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>
                <a:defRPr/>
              </a:pPr>
              <a:r>
                <a:rPr lang="th-TH" sz="2800" b="1" dirty="0">
                  <a:solidFill>
                    <a:srgbClr val="002060"/>
                  </a:solidFill>
                </a:rPr>
                <a:t>ความรู้</a:t>
              </a:r>
            </a:p>
          </p:txBody>
        </p:sp>
        <p:sp>
          <p:nvSpPr>
            <p:cNvPr id="5" name="วงรี 4"/>
            <p:cNvSpPr/>
            <p:nvPr/>
          </p:nvSpPr>
          <p:spPr>
            <a:xfrm>
              <a:off x="6215074" y="857232"/>
              <a:ext cx="1428760" cy="1285884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>
                <a:defRPr/>
              </a:pPr>
              <a:r>
                <a:rPr lang="th-TH" sz="2800" b="1" dirty="0">
                  <a:solidFill>
                    <a:srgbClr val="002060"/>
                  </a:solidFill>
                </a:rPr>
                <a:t>เด็ก</a:t>
              </a:r>
            </a:p>
          </p:txBody>
        </p:sp>
      </p:grpSp>
      <p:grpSp>
        <p:nvGrpSpPr>
          <p:cNvPr id="6" name="กลุ่ม 34"/>
          <p:cNvGrpSpPr>
            <a:grpSpLocks/>
          </p:cNvGrpSpPr>
          <p:nvPr/>
        </p:nvGrpSpPr>
        <p:grpSpPr bwMode="auto">
          <a:xfrm>
            <a:off x="4294188" y="1835151"/>
            <a:ext cx="3154362" cy="2867025"/>
            <a:chOff x="2770236" y="1835186"/>
            <a:chExt cx="3154830" cy="2866645"/>
          </a:xfrm>
        </p:grpSpPr>
        <p:sp>
          <p:nvSpPr>
            <p:cNvPr id="22" name="ลูกศรขวา 21"/>
            <p:cNvSpPr/>
            <p:nvPr/>
          </p:nvSpPr>
          <p:spPr>
            <a:xfrm rot="18298491">
              <a:off x="4331328" y="2723969"/>
              <a:ext cx="2482521" cy="704955"/>
            </a:xfrm>
            <a:prstGeom prst="rightArrow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r>
                <a:rPr lang="th-TH" sz="2800" dirty="0">
                  <a:solidFill>
                    <a:srgbClr val="002060"/>
                  </a:solidFill>
                </a:rPr>
                <a:t>สอน บอก อ่าน เล่า</a:t>
              </a:r>
            </a:p>
          </p:txBody>
        </p:sp>
        <p:sp>
          <p:nvSpPr>
            <p:cNvPr id="23" name="ลูกศรขวา 22"/>
            <p:cNvSpPr/>
            <p:nvPr/>
          </p:nvSpPr>
          <p:spPr>
            <a:xfrm rot="3485133">
              <a:off x="1921943" y="3048556"/>
              <a:ext cx="2501568" cy="804981"/>
            </a:xfrm>
            <a:prstGeom prst="rightArrow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r>
                <a:rPr lang="th-TH" sz="2800" dirty="0">
                  <a:solidFill>
                    <a:srgbClr val="002060"/>
                  </a:solidFill>
                </a:rPr>
                <a:t>นำ</a:t>
              </a:r>
            </a:p>
          </p:txBody>
        </p:sp>
      </p:grpSp>
      <p:grpSp>
        <p:nvGrpSpPr>
          <p:cNvPr id="7" name="กลุ่ม 35"/>
          <p:cNvGrpSpPr>
            <a:grpSpLocks/>
          </p:cNvGrpSpPr>
          <p:nvPr/>
        </p:nvGrpSpPr>
        <p:grpSpPr bwMode="auto">
          <a:xfrm>
            <a:off x="4933951" y="928688"/>
            <a:ext cx="3216275" cy="3822700"/>
            <a:chOff x="3409808" y="928670"/>
            <a:chExt cx="3217047" cy="3822791"/>
          </a:xfrm>
        </p:grpSpPr>
        <p:sp>
          <p:nvSpPr>
            <p:cNvPr id="24" name="ลูกศรขวา 23"/>
            <p:cNvSpPr/>
            <p:nvPr/>
          </p:nvSpPr>
          <p:spPr>
            <a:xfrm>
              <a:off x="3409808" y="928670"/>
              <a:ext cx="2483446" cy="992211"/>
            </a:xfrm>
            <a:prstGeom prst="rightArrow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r>
                <a:rPr lang="th-TH" sz="2800" b="1" dirty="0">
                  <a:solidFill>
                    <a:prstClr val="black"/>
                  </a:solidFill>
                </a:rPr>
                <a:t>จัดกระบวนการ</a:t>
              </a:r>
            </a:p>
          </p:txBody>
        </p:sp>
        <p:sp>
          <p:nvSpPr>
            <p:cNvPr id="26" name="ลูกศรซ้าย 25"/>
            <p:cNvSpPr/>
            <p:nvPr/>
          </p:nvSpPr>
          <p:spPr>
            <a:xfrm rot="18274255">
              <a:off x="5040819" y="3165426"/>
              <a:ext cx="2386070" cy="786001"/>
            </a:xfrm>
            <a:prstGeom prst="leftArrow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r>
                <a:rPr lang="th-TH" sz="2800" b="1" dirty="0">
                  <a:solidFill>
                    <a:prstClr val="black"/>
                  </a:solidFill>
                </a:rPr>
                <a:t>หา</a:t>
              </a:r>
            </a:p>
          </p:txBody>
        </p:sp>
      </p:grpSp>
      <p:sp>
        <p:nvSpPr>
          <p:cNvPr id="27" name="สี่เหลี่ยมมุมมน 26"/>
          <p:cNvSpPr/>
          <p:nvPr/>
        </p:nvSpPr>
        <p:spPr>
          <a:xfrm>
            <a:off x="8953500" y="2286001"/>
            <a:ext cx="1500188" cy="71437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r>
              <a:rPr lang="th-TH" sz="2800" b="1" dirty="0">
                <a:solidFill>
                  <a:srgbClr val="002060"/>
                </a:solidFill>
              </a:rPr>
              <a:t>รับรู้  </a:t>
            </a:r>
          </a:p>
        </p:txBody>
      </p:sp>
      <p:sp>
        <p:nvSpPr>
          <p:cNvPr id="28" name="สี่เหลี่ยมมุมมน 27"/>
          <p:cNvSpPr/>
          <p:nvPr/>
        </p:nvSpPr>
        <p:spPr>
          <a:xfrm>
            <a:off x="4881563" y="214313"/>
            <a:ext cx="5143500" cy="571500"/>
          </a:xfrm>
          <a:prstGeom prst="round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r>
              <a:rPr lang="th-TH" sz="2800" b="1" dirty="0">
                <a:solidFill>
                  <a:prstClr val="black"/>
                </a:solidFill>
              </a:rPr>
              <a:t>เรียนรู้ / รู้จักวิธีหาความรู้ /จัดการความรู้</a:t>
            </a:r>
          </a:p>
        </p:txBody>
      </p:sp>
      <p:grpSp>
        <p:nvGrpSpPr>
          <p:cNvPr id="8" name="กลุ่ม 32"/>
          <p:cNvGrpSpPr>
            <a:grpSpLocks/>
          </p:cNvGrpSpPr>
          <p:nvPr/>
        </p:nvGrpSpPr>
        <p:grpSpPr bwMode="auto">
          <a:xfrm>
            <a:off x="3167064" y="5000626"/>
            <a:ext cx="6072187" cy="1643063"/>
            <a:chOff x="1643042" y="5000636"/>
            <a:chExt cx="6072230" cy="1643074"/>
          </a:xfrm>
        </p:grpSpPr>
        <p:sp>
          <p:nvSpPr>
            <p:cNvPr id="29" name="วงรี 28"/>
            <p:cNvSpPr/>
            <p:nvPr/>
          </p:nvSpPr>
          <p:spPr>
            <a:xfrm>
              <a:off x="1643042" y="5214950"/>
              <a:ext cx="1285884" cy="785817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>
                <a:defRPr/>
              </a:pPr>
              <a:r>
                <a:rPr lang="th-TH" sz="2400" b="1" dirty="0">
                  <a:solidFill>
                    <a:srgbClr val="002060"/>
                  </a:solidFill>
                </a:rPr>
                <a:t>คน</a:t>
              </a:r>
            </a:p>
          </p:txBody>
        </p:sp>
        <p:sp>
          <p:nvSpPr>
            <p:cNvPr id="30" name="วงรี 29"/>
            <p:cNvSpPr/>
            <p:nvPr/>
          </p:nvSpPr>
          <p:spPr>
            <a:xfrm>
              <a:off x="5286380" y="5857892"/>
              <a:ext cx="1285884" cy="785818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>
                <a:defRPr/>
              </a:pPr>
              <a:r>
                <a:rPr lang="th-TH" sz="2400" b="1" dirty="0">
                  <a:solidFill>
                    <a:srgbClr val="002060"/>
                  </a:solidFill>
                </a:rPr>
                <a:t>สถานที่</a:t>
              </a:r>
            </a:p>
          </p:txBody>
        </p:sp>
        <p:sp>
          <p:nvSpPr>
            <p:cNvPr id="31" name="วงรี 30"/>
            <p:cNvSpPr/>
            <p:nvPr/>
          </p:nvSpPr>
          <p:spPr>
            <a:xfrm>
              <a:off x="3214678" y="5857892"/>
              <a:ext cx="1285884" cy="785818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>
                <a:defRPr/>
              </a:pPr>
              <a:r>
                <a:rPr lang="th-TH" sz="2400" b="1" dirty="0">
                  <a:solidFill>
                    <a:srgbClr val="002060"/>
                  </a:solidFill>
                </a:rPr>
                <a:t>หนังสือ</a:t>
              </a:r>
            </a:p>
          </p:txBody>
        </p:sp>
        <p:sp>
          <p:nvSpPr>
            <p:cNvPr id="32" name="วงรี 31"/>
            <p:cNvSpPr/>
            <p:nvPr/>
          </p:nvSpPr>
          <p:spPr>
            <a:xfrm>
              <a:off x="6429388" y="5000636"/>
              <a:ext cx="1285884" cy="785818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400">
                <a:defRPr/>
              </a:pPr>
              <a:r>
                <a:rPr lang="th-TH" sz="2400" b="1" dirty="0">
                  <a:solidFill>
                    <a:srgbClr val="002060"/>
                  </a:solidFill>
                </a:rPr>
                <a:t>สื่อ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3961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6448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th-TH" dirty="0" smtClean="0"/>
              <a:t>ภารกิจงาน</a:t>
            </a:r>
            <a:endParaRPr lang="th-TH" dirty="0"/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540235"/>
              </p:ext>
            </p:extLst>
          </p:nvPr>
        </p:nvGraphicFramePr>
        <p:xfrm>
          <a:off x="838200" y="1269243"/>
          <a:ext cx="10515600" cy="4682803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905000"/>
                <a:gridCol w="8610600"/>
              </a:tblGrid>
              <a:tr h="2702256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8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th-TH" b="1" baseline="0" dirty="0" smtClean="0"/>
                        <a:t>พ.ค. </a:t>
                      </a:r>
                      <a:r>
                        <a:rPr lang="en-US" b="1" baseline="0" dirty="0" smtClean="0"/>
                        <a:t>2560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th-TH" b="1" u="none" dirty="0" smtClean="0">
                          <a:solidFill>
                            <a:srgbClr val="FF0000"/>
                          </a:solidFill>
                        </a:rPr>
                        <a:t>(น้องมะเขือ</a:t>
                      </a:r>
                      <a:r>
                        <a:rPr lang="th-TH" b="1" u="none" baseline="0" dirty="0" smtClean="0">
                          <a:solidFill>
                            <a:srgbClr val="FF0000"/>
                          </a:solidFill>
                        </a:rPr>
                        <a:t> จิ</a:t>
                      </a:r>
                      <a:r>
                        <a:rPr lang="th-TH" b="1" u="none" baseline="0" dirty="0" err="1" smtClean="0">
                          <a:solidFill>
                            <a:srgbClr val="FF0000"/>
                          </a:solidFill>
                        </a:rPr>
                        <a:t>รัชฎา</a:t>
                      </a:r>
                      <a:r>
                        <a:rPr lang="th-TH" b="1" u="none" baseline="0" dirty="0" smtClean="0">
                          <a:solidFill>
                            <a:srgbClr val="FF0000"/>
                          </a:solidFill>
                        </a:rPr>
                        <a:t> สมใจ เนตร </a:t>
                      </a:r>
                      <a:r>
                        <a:rPr lang="th-TH" b="1" u="none" baseline="0" dirty="0" err="1" smtClean="0">
                          <a:solidFill>
                            <a:srgbClr val="FF0000"/>
                          </a:solidFill>
                        </a:rPr>
                        <a:t>วรรณา</a:t>
                      </a:r>
                      <a:r>
                        <a:rPr lang="th-TH" b="1" u="none" baseline="0" dirty="0" smtClean="0">
                          <a:solidFill>
                            <a:srgbClr val="FF0000"/>
                          </a:solidFill>
                        </a:rPr>
                        <a:t>) </a:t>
                      </a:r>
                      <a:endParaRPr lang="th-TH" b="1" u="sng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b="0" u="none" baseline="0" dirty="0" smtClean="0"/>
                        <a:t>             ↘</a:t>
                      </a:r>
                      <a:r>
                        <a:rPr lang="th-TH" u="sng" dirty="0" smtClean="0"/>
                        <a:t>ลงทะเบียน </a:t>
                      </a:r>
                      <a:r>
                        <a:rPr lang="th-TH" baseline="0" dirty="0" smtClean="0"/>
                        <a:t>-- </a:t>
                      </a:r>
                      <a:r>
                        <a:rPr lang="th-TH" baseline="0" dirty="0" smtClean="0">
                          <a:solidFill>
                            <a:srgbClr val="FF0000"/>
                          </a:solidFill>
                        </a:rPr>
                        <a:t>บัญชีลงเวลา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th-TH" baseline="0" dirty="0" smtClean="0">
                          <a:solidFill>
                            <a:srgbClr val="FF0000"/>
                          </a:solidFill>
                        </a:rPr>
                        <a:t>             ↘ป้ายชื่อตามระดับชั้น  ตามสี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th-TH" b="0" u="none" baseline="0" dirty="0" smtClean="0">
                          <a:solidFill>
                            <a:srgbClr val="FF0000"/>
                          </a:solidFill>
                        </a:rPr>
                        <a:t>             ↘  </a:t>
                      </a:r>
                      <a:r>
                        <a:rPr lang="th-TH" u="sng" baseline="0" dirty="0" smtClean="0"/>
                        <a:t>อุปกรณ์การอบรม 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th-TH" b="1" u="none" baseline="0" dirty="0" smtClean="0"/>
                        <a:t>(</a:t>
                      </a:r>
                      <a:r>
                        <a:rPr lang="th-TH" b="1" u="none" baseline="0" dirty="0" err="1" smtClean="0"/>
                        <a:t>เชษฐ์</a:t>
                      </a:r>
                      <a:r>
                        <a:rPr lang="th-TH" b="1" u="none" baseline="0" dirty="0" smtClean="0"/>
                        <a:t>) </a:t>
                      </a:r>
                      <a:r>
                        <a:rPr lang="th-TH" u="sng" baseline="0" dirty="0" smtClean="0"/>
                        <a:t>เตรียม</a:t>
                      </a:r>
                      <a:r>
                        <a:rPr lang="th-TH" b="0" u="sng" baseline="0" dirty="0" smtClean="0"/>
                        <a:t>เอกสาร</a:t>
                      </a:r>
                      <a:r>
                        <a:rPr lang="th-TH" b="0" u="none" baseline="0" dirty="0" smtClean="0"/>
                        <a:t> 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th-TH" u="none" baseline="0" dirty="0" smtClean="0"/>
                        <a:t>(ปราณี อาหลี, น้อง</a:t>
                      </a:r>
                      <a:r>
                        <a:rPr lang="th-TH" u="none" baseline="0" dirty="0" err="1" smtClean="0"/>
                        <a:t>ฮัท</a:t>
                      </a:r>
                      <a:r>
                        <a:rPr lang="th-TH" u="none" baseline="0" dirty="0" smtClean="0"/>
                        <a:t>, </a:t>
                      </a:r>
                      <a:r>
                        <a:rPr lang="th-TH" u="none" baseline="0" dirty="0" err="1" smtClean="0"/>
                        <a:t>ปวัน</a:t>
                      </a:r>
                      <a:r>
                        <a:rPr lang="th-TH" u="none" baseline="0" dirty="0" smtClean="0"/>
                        <a:t>รัตน์) </a:t>
                      </a:r>
                      <a:r>
                        <a:rPr lang="th-TH" u="sng" baseline="0" dirty="0" smtClean="0"/>
                        <a:t>สรุปบันทึกการอบรม </a:t>
                      </a:r>
                      <a:r>
                        <a:rPr lang="en-US" u="sng" baseline="0" dirty="0" smtClean="0"/>
                        <a:t>3 </a:t>
                      </a:r>
                      <a:r>
                        <a:rPr lang="th-TH" u="sng" baseline="0" dirty="0" smtClean="0"/>
                        <a:t>วัน</a:t>
                      </a:r>
                      <a:endParaRPr lang="th-TH" u="none" baseline="0" dirty="0" smtClean="0"/>
                    </a:p>
                  </a:txBody>
                  <a:tcPr/>
                </a:tc>
              </a:tr>
              <a:tr h="608947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9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th-TH" b="1" baseline="0" dirty="0" smtClean="0"/>
                        <a:t>พ.ค. </a:t>
                      </a:r>
                      <a:r>
                        <a:rPr lang="en-US" b="1" baseline="0" dirty="0" smtClean="0"/>
                        <a:t>2560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Tx/>
                        <a:buChar char="-"/>
                      </a:pPr>
                      <a:r>
                        <a:rPr lang="th-TH" baseline="0" dirty="0" smtClean="0"/>
                        <a:t>ทีมวิทยากรนำทีมไปจุดนัดพบ </a:t>
                      </a:r>
                      <a:r>
                        <a:rPr lang="en-US" baseline="0" dirty="0" smtClean="0"/>
                        <a:t>09.00 </a:t>
                      </a:r>
                      <a:r>
                        <a:rPr lang="th-TH" baseline="0" dirty="0" smtClean="0"/>
                        <a:t>น.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th-TH" baseline="0" dirty="0" smtClean="0"/>
                        <a:t>ทำชิ้นงานกลับมาจากพื้นที่</a:t>
                      </a:r>
                    </a:p>
                    <a:p>
                      <a:pPr marL="457200" indent="-457200">
                        <a:buFontTx/>
                        <a:buChar char="-"/>
                      </a:pPr>
                      <a:r>
                        <a:rPr lang="en-US" baseline="0" dirty="0" smtClean="0"/>
                        <a:t>11.00 </a:t>
                      </a:r>
                      <a:r>
                        <a:rPr lang="th-TH" baseline="0" dirty="0" smtClean="0"/>
                        <a:t>น.  นัดเจอกันที่ห้องใหญ่</a:t>
                      </a:r>
                      <a:endParaRPr lang="th-TH" dirty="0"/>
                    </a:p>
                  </a:txBody>
                  <a:tcPr/>
                </a:tc>
              </a:tr>
              <a:tr h="608947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th-TH" b="1" baseline="0" dirty="0" smtClean="0"/>
                        <a:t>พ.ค. </a:t>
                      </a:r>
                      <a:r>
                        <a:rPr lang="en-US" b="1" baseline="0" dirty="0" smtClean="0"/>
                        <a:t>2560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194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5604153"/>
              </p:ext>
            </p:extLst>
          </p:nvPr>
        </p:nvGraphicFramePr>
        <p:xfrm>
          <a:off x="0" y="1"/>
          <a:ext cx="12191999" cy="560937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674961"/>
                <a:gridCol w="9517038"/>
              </a:tblGrid>
              <a:tr h="753463">
                <a:tc>
                  <a:txBody>
                    <a:bodyPr/>
                    <a:lstStyle/>
                    <a:p>
                      <a:r>
                        <a:rPr lang="th-TH" dirty="0" smtClean="0"/>
                        <a:t>ชั้น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อุปกรณ์ใช้ </a:t>
                      </a:r>
                      <a:r>
                        <a:rPr lang="en-US" smtClean="0"/>
                        <a:t>8-10 </a:t>
                      </a:r>
                      <a:r>
                        <a:rPr lang="th-TH" dirty="0" smtClean="0"/>
                        <a:t>พฤษภาคม</a:t>
                      </a:r>
                      <a:r>
                        <a:rPr lang="th-TH" baseline="0" dirty="0" smtClean="0"/>
                        <a:t> </a:t>
                      </a:r>
                      <a:r>
                        <a:rPr lang="en-US" baseline="0" dirty="0" smtClean="0"/>
                        <a:t>2560 </a:t>
                      </a:r>
                      <a:endParaRPr lang="th-TH" dirty="0"/>
                    </a:p>
                  </a:txBody>
                  <a:tcPr/>
                </a:tc>
              </a:tr>
              <a:tr h="679551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ปฐมวัย</a:t>
                      </a:r>
                      <a:endParaRPr lang="th-TH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000" dirty="0" smtClean="0"/>
                        <a:t>-กระดาษวาดรูป </a:t>
                      </a:r>
                      <a:r>
                        <a:rPr lang="en-US" sz="2000" dirty="0" smtClean="0"/>
                        <a:t>100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th-TH" sz="2000" baseline="0" dirty="0" smtClean="0"/>
                        <a:t>ปอนด์ เอสี่ </a:t>
                      </a:r>
                      <a:r>
                        <a:rPr lang="en-US" sz="2000" baseline="0" dirty="0" smtClean="0"/>
                        <a:t>30 </a:t>
                      </a:r>
                      <a:r>
                        <a:rPr lang="th-TH" sz="2000" baseline="0" dirty="0" smtClean="0"/>
                        <a:t>แผ่น -- สีเทียน  </a:t>
                      </a:r>
                      <a:r>
                        <a:rPr lang="en-US" sz="2000" baseline="0" dirty="0" smtClean="0"/>
                        <a:t>24 </a:t>
                      </a:r>
                      <a:r>
                        <a:rPr lang="th-TH" sz="2000" baseline="0" dirty="0" smtClean="0"/>
                        <a:t>สี มาสเตอร์อาร์ต </a:t>
                      </a:r>
                      <a:r>
                        <a:rPr lang="en-US" sz="2000" baseline="0" dirty="0" smtClean="0"/>
                        <a:t>10 </a:t>
                      </a:r>
                      <a:r>
                        <a:rPr lang="th-TH" sz="2000" baseline="0" dirty="0" smtClean="0"/>
                        <a:t>กล่อง</a:t>
                      </a:r>
                    </a:p>
                    <a:p>
                      <a:r>
                        <a:rPr lang="th-TH" sz="2000" baseline="0" dirty="0" smtClean="0"/>
                        <a:t>-- ไม้หนีบผ้าแบบไม้ </a:t>
                      </a:r>
                      <a:r>
                        <a:rPr lang="en-US" sz="2000" baseline="0" dirty="0" smtClean="0"/>
                        <a:t>4 </a:t>
                      </a:r>
                      <a:r>
                        <a:rPr lang="th-TH" sz="2000" baseline="0" dirty="0" smtClean="0"/>
                        <a:t>โหล   -- ลวด </a:t>
                      </a:r>
                      <a:r>
                        <a:rPr lang="en-US" sz="2000" baseline="0" dirty="0" smtClean="0"/>
                        <a:t>1 </a:t>
                      </a:r>
                      <a:r>
                        <a:rPr lang="th-TH" sz="2000" baseline="0" dirty="0" smtClean="0"/>
                        <a:t>ม้วน--</a:t>
                      </a:r>
                      <a:endParaRPr lang="th-TH" sz="2000" dirty="0"/>
                    </a:p>
                  </a:txBody>
                  <a:tcPr/>
                </a:tc>
              </a:tr>
              <a:tr h="497126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ป.๑</a:t>
                      </a:r>
                      <a:endParaRPr lang="th-TH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 smtClean="0"/>
                        <a:t>--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กระดาษวาดรูป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100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ปอนด์ เอสี่ 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ห่อ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50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แผ่น   -- ดินสอ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แท่ง  -- ยางลบ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อัน  -- สีไม้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กล่อง--กระดาษปรู๊ฟ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แผ่น   -- กระดาษกาวย่น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อัน </a:t>
                      </a:r>
                      <a:endParaRPr lang="th-TH" sz="2000" dirty="0" smtClean="0"/>
                    </a:p>
                    <a:p>
                      <a:endParaRPr lang="th-TH" sz="2000" dirty="0"/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ป.๒</a:t>
                      </a:r>
                      <a:endParaRPr lang="th-TH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000" dirty="0" smtClean="0"/>
                        <a:t>-- กระดาษเอสี่</a:t>
                      </a:r>
                      <a:r>
                        <a:rPr lang="th-TH" sz="2000" baseline="0" dirty="0" smtClean="0"/>
                        <a:t> </a:t>
                      </a:r>
                      <a:r>
                        <a:rPr lang="en-US" sz="2000" baseline="0" dirty="0" smtClean="0"/>
                        <a:t>1 </a:t>
                      </a:r>
                      <a:r>
                        <a:rPr lang="th-TH" sz="2000" baseline="0" dirty="0" smtClean="0"/>
                        <a:t>รีม  --  ปากกาเคมีคละสี </a:t>
                      </a:r>
                      <a:r>
                        <a:rPr lang="en-US" sz="2000" baseline="0" dirty="0" smtClean="0"/>
                        <a:t>1 </a:t>
                      </a:r>
                      <a:r>
                        <a:rPr lang="th-TH" sz="2000" baseline="0" dirty="0" smtClean="0"/>
                        <a:t>กล่อง  -- กระดาษปรู๊ฟ </a:t>
                      </a:r>
                      <a:r>
                        <a:rPr lang="en-US" sz="2000" baseline="0" dirty="0" smtClean="0"/>
                        <a:t>15 </a:t>
                      </a:r>
                      <a:r>
                        <a:rPr lang="th-TH" sz="2000" baseline="0" dirty="0" smtClean="0"/>
                        <a:t>แผ่น   -- กระดาษกาวย่น </a:t>
                      </a:r>
                      <a:r>
                        <a:rPr lang="en-US" sz="2000" baseline="0" dirty="0" smtClean="0"/>
                        <a:t>3 </a:t>
                      </a:r>
                      <a:r>
                        <a:rPr lang="th-TH" sz="2000" baseline="0" dirty="0" smtClean="0"/>
                        <a:t>อัน – ดินสอเหลาแล้ว </a:t>
                      </a:r>
                      <a:r>
                        <a:rPr lang="en-US" sz="2000" baseline="0" dirty="0" smtClean="0"/>
                        <a:t>1 </a:t>
                      </a:r>
                      <a:r>
                        <a:rPr lang="th-TH" sz="2000" baseline="0" dirty="0" smtClean="0"/>
                        <a:t>โหล</a:t>
                      </a:r>
                    </a:p>
                    <a:p>
                      <a:r>
                        <a:rPr lang="th-TH" sz="2000" baseline="0" dirty="0" smtClean="0"/>
                        <a:t>-- สีไม้ </a:t>
                      </a:r>
                      <a:r>
                        <a:rPr lang="en-US" sz="2000" baseline="0" dirty="0" smtClean="0"/>
                        <a:t>2 </a:t>
                      </a:r>
                      <a:r>
                        <a:rPr lang="th-TH" sz="2000" baseline="0" dirty="0" smtClean="0"/>
                        <a:t>กล่อง</a:t>
                      </a:r>
                    </a:p>
                  </a:txBody>
                  <a:tcPr/>
                </a:tc>
              </a:tr>
              <a:tr h="819150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ป.๔</a:t>
                      </a:r>
                      <a:endParaRPr lang="th-TH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000" dirty="0" smtClean="0"/>
                        <a:t>-- ปากกาน้ำเงิน</a:t>
                      </a:r>
                      <a:r>
                        <a:rPr lang="th-TH" sz="2000" baseline="0" dirty="0" smtClean="0"/>
                        <a:t> </a:t>
                      </a:r>
                      <a:r>
                        <a:rPr lang="en-US" sz="2000" baseline="0" dirty="0" smtClean="0"/>
                        <a:t>25 </a:t>
                      </a:r>
                      <a:r>
                        <a:rPr lang="th-TH" sz="2000" baseline="0" dirty="0" smtClean="0"/>
                        <a:t>ด้าม -- ดินสอ </a:t>
                      </a:r>
                      <a:r>
                        <a:rPr lang="en-US" sz="2000" baseline="0" dirty="0" smtClean="0"/>
                        <a:t>25 </a:t>
                      </a:r>
                      <a:r>
                        <a:rPr lang="th-TH" sz="2000" baseline="0" dirty="0" smtClean="0"/>
                        <a:t>ด้าม </a:t>
                      </a:r>
                      <a:r>
                        <a:rPr lang="th-TH" sz="2000" dirty="0" smtClean="0"/>
                        <a:t>-- กระดาษเอสี่มีบรรทัด </a:t>
                      </a:r>
                      <a:r>
                        <a:rPr lang="en-US" sz="2000" dirty="0" smtClean="0"/>
                        <a:t>1 </a:t>
                      </a:r>
                      <a:r>
                        <a:rPr lang="th-TH" sz="2000" dirty="0" smtClean="0"/>
                        <a:t>ห่อ </a:t>
                      </a:r>
                      <a:r>
                        <a:rPr lang="th-TH" sz="2000" baseline="0" dirty="0" smtClean="0"/>
                        <a:t> </a:t>
                      </a:r>
                      <a:r>
                        <a:rPr lang="th-TH" sz="2000" dirty="0" smtClean="0"/>
                        <a:t>-- ยางลบ </a:t>
                      </a:r>
                      <a:r>
                        <a:rPr lang="en-US" sz="2000" dirty="0" smtClean="0"/>
                        <a:t>6 </a:t>
                      </a:r>
                      <a:r>
                        <a:rPr lang="th-TH" sz="2000" dirty="0" smtClean="0"/>
                        <a:t>อัน --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ปากกาเคมีคละสี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กล่อง– สีเมจิก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12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สี แบบกระเป๋า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กระเป๋า – ไฟฉาย  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กระบอก</a:t>
                      </a:r>
                      <a:endParaRPr lang="th-TH" sz="2000" dirty="0"/>
                    </a:p>
                  </a:txBody>
                  <a:tcPr/>
                </a:tc>
              </a:tr>
              <a:tr h="753463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ป.๕</a:t>
                      </a:r>
                      <a:endParaRPr lang="th-TH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000" dirty="0" smtClean="0"/>
                        <a:t>--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กระดาษปรู๊ฟ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แผ่น   -- กระดาษกาวย่น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อัน  -- กระดาษเอสี่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รีม  -- ปากกาเคมีคละสี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กล่อง – ปากกาลูกลื่น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30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ด้าม – ถ่านไฟฉาย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ก้อนขนาดใหญ่ – สีไม้คอ</a:t>
                      </a:r>
                      <a:r>
                        <a:rPr kumimoji="0" lang="th-TH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ลลีน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ขนาด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12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สี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กล่อง</a:t>
                      </a:r>
                      <a:endParaRPr lang="th-TH" sz="2000" dirty="0"/>
                    </a:p>
                  </a:txBody>
                  <a:tcPr/>
                </a:tc>
              </a:tr>
              <a:tr h="753463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ป.๖</a:t>
                      </a:r>
                      <a:endParaRPr lang="th-TH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000" dirty="0" smtClean="0"/>
                        <a:t>-- กระดาษเอสี่</a:t>
                      </a:r>
                      <a:r>
                        <a:rPr lang="th-TH" sz="2000" baseline="0" dirty="0" smtClean="0"/>
                        <a:t>  </a:t>
                      </a:r>
                      <a:r>
                        <a:rPr lang="en-US" sz="2000" baseline="0" dirty="0" smtClean="0"/>
                        <a:t>1 </a:t>
                      </a:r>
                      <a:r>
                        <a:rPr lang="th-TH" sz="2000" baseline="0" dirty="0" smtClean="0"/>
                        <a:t>รีม </a:t>
                      </a:r>
                      <a:r>
                        <a:rPr lang="th-TH" sz="2000" dirty="0" smtClean="0"/>
                        <a:t>– </a:t>
                      </a:r>
                      <a:r>
                        <a:rPr lang="th-TH" sz="2000" dirty="0" err="1" smtClean="0"/>
                        <a:t>ฟิวเจอร์</a:t>
                      </a:r>
                      <a:r>
                        <a:rPr lang="th-TH" sz="2000" dirty="0" smtClean="0"/>
                        <a:t>บอร์ด</a:t>
                      </a:r>
                      <a:r>
                        <a:rPr lang="th-TH" sz="2000" baseline="0" dirty="0" smtClean="0"/>
                        <a:t> </a:t>
                      </a:r>
                      <a:r>
                        <a:rPr lang="en-US" sz="2000" baseline="0" dirty="0" smtClean="0"/>
                        <a:t>3 </a:t>
                      </a:r>
                      <a:r>
                        <a:rPr lang="th-TH" sz="2000" baseline="0" dirty="0" smtClean="0"/>
                        <a:t>แผ่น – หมุดแผนที่ </a:t>
                      </a:r>
                      <a:r>
                        <a:rPr lang="en-US" sz="2000" baseline="0" dirty="0" smtClean="0"/>
                        <a:t>30 </a:t>
                      </a:r>
                      <a:r>
                        <a:rPr lang="th-TH" sz="2000" baseline="0" dirty="0" smtClean="0"/>
                        <a:t>ตัว – ปากกาเคมีคละสี </a:t>
                      </a:r>
                      <a:r>
                        <a:rPr lang="en-US" sz="2000" baseline="0" dirty="0" smtClean="0"/>
                        <a:t>20 </a:t>
                      </a:r>
                      <a:r>
                        <a:rPr lang="th-TH" sz="2000" baseline="0" dirty="0" smtClean="0"/>
                        <a:t>ด้าม --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กระดาษปรู๊ฟ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แผ่น   -- กระดาษกาวย่น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อัน  -- สีเมจิก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กล่อง – คลิปหนีบสีดำ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 </a:t>
                      </a:r>
                      <a:r>
                        <a:rPr kumimoji="0" lang="th-TH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อัน</a:t>
                      </a:r>
                      <a:endParaRPr lang="th-TH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461330"/>
              </p:ext>
            </p:extLst>
          </p:nvPr>
        </p:nvGraphicFramePr>
        <p:xfrm>
          <a:off x="109182" y="5773003"/>
          <a:ext cx="12192000" cy="18214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0"/>
              </a:tblGrid>
              <a:tr h="9705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th-TH" dirty="0" smtClean="0"/>
                        <a:t>ของกลาง </a:t>
                      </a:r>
                      <a:r>
                        <a:rPr lang="en-US" dirty="0" smtClean="0"/>
                        <a:t>: </a:t>
                      </a:r>
                      <a:r>
                        <a:rPr lang="th-TH" dirty="0" smtClean="0"/>
                        <a:t>เชือกป่านทำสายคล้องคอ,</a:t>
                      </a:r>
                      <a:r>
                        <a:rPr lang="th-TH" baseline="0" dirty="0" smtClean="0"/>
                        <a:t> กระดาษแข็งสี</a:t>
                      </a:r>
                      <a:r>
                        <a:rPr lang="en-US" baseline="0" dirty="0" smtClean="0"/>
                        <a:t> 6 </a:t>
                      </a:r>
                      <a:r>
                        <a:rPr lang="th-TH" baseline="0" dirty="0" smtClean="0"/>
                        <a:t>สี  เอสี่ </a:t>
                      </a:r>
                      <a:r>
                        <a:rPr lang="en-US" baseline="0" dirty="0" smtClean="0"/>
                        <a:t>10 </a:t>
                      </a:r>
                      <a:r>
                        <a:rPr lang="th-TH" baseline="0" dirty="0" smtClean="0"/>
                        <a:t>แผ่น</a:t>
                      </a:r>
                      <a:r>
                        <a:rPr kumimoji="0" lang="th-TH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ปฐมวัย (สีแดง) </a:t>
                      </a:r>
                      <a:r>
                        <a:rPr kumimoji="0" lang="th-TH" sz="2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h-TH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ป.๑ (สีเหลือง) </a:t>
                      </a:r>
                      <a:r>
                        <a:rPr kumimoji="0" lang="th-TH" sz="2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h-TH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ป.๒-๓ (สีม่วง</a:t>
                      </a:r>
                      <a:r>
                        <a:rPr kumimoji="0" lang="th-TH" sz="2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kumimoji="0" lang="th-TH" sz="2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h-TH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ป.๔+ม.</a:t>
                      </a: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th-TH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(สีเขียว) </a:t>
                      </a:r>
                      <a:r>
                        <a:rPr kumimoji="0" lang="th-TH" sz="2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h-TH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ป.๕ +ม.</a:t>
                      </a: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th-TH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(สีน้ำเงิน) </a:t>
                      </a:r>
                      <a:r>
                        <a:rPr kumimoji="0" lang="th-TH" sz="2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th-TH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ป.๖ +ม.</a:t>
                      </a: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th-TH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(สีน้ำตาล) , ซองใส่โทรศัพท์ </a:t>
                      </a: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100 </a:t>
                      </a:r>
                      <a:r>
                        <a:rPr kumimoji="0" lang="th-TH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ซอง,ตะกร้า </a:t>
                      </a: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 </a:t>
                      </a:r>
                      <a:r>
                        <a:rPr kumimoji="0" lang="th-TH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อัน, </a:t>
                      </a:r>
                      <a:r>
                        <a:rPr kumimoji="0" lang="th-TH" sz="2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บรู๊</a:t>
                      </a:r>
                      <a:r>
                        <a:rPr kumimoji="0" lang="th-TH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ฟกลาง </a:t>
                      </a: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30 </a:t>
                      </a:r>
                      <a:r>
                        <a:rPr kumimoji="0" lang="th-TH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กิโล , ปากกาเคมี </a:t>
                      </a: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 </a:t>
                      </a:r>
                      <a:r>
                        <a:rPr kumimoji="0" lang="th-TH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กล่อง, กระดาษกาวย่น </a:t>
                      </a:r>
                      <a:r>
                        <a:rPr kumimoji="0" 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 </a:t>
                      </a:r>
                      <a:r>
                        <a:rPr kumimoji="0" lang="th-TH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ม้วน</a:t>
                      </a:r>
                    </a:p>
                  </a:txBody>
                  <a:tcPr/>
                </a:tc>
              </a:tr>
              <a:tr h="577915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973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จุดนัดพบ </a:t>
            </a:r>
            <a:r>
              <a:rPr lang="en-US" dirty="0" smtClean="0"/>
              <a:t>9 </a:t>
            </a:r>
            <a:r>
              <a:rPr lang="th-TH" dirty="0" smtClean="0"/>
              <a:t>พ.ค.</a:t>
            </a:r>
            <a:endParaRPr lang="th-TH" dirty="0"/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7392357"/>
              </p:ext>
            </p:extLst>
          </p:nvPr>
        </p:nvGraphicFramePr>
        <p:xfrm>
          <a:off x="838200" y="1825625"/>
          <a:ext cx="12191999" cy="432571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237222"/>
                <a:gridCol w="8954777"/>
              </a:tblGrid>
              <a:tr h="679551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ปฐมวัย</a:t>
                      </a:r>
                      <a:endParaRPr lang="th-TH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ห้องศูนย์ปฐมวัย</a:t>
                      </a:r>
                      <a:endParaRPr lang="th-TH" dirty="0"/>
                    </a:p>
                  </a:txBody>
                  <a:tcPr/>
                </a:tc>
              </a:tr>
              <a:tr h="497126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ป.๑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 smtClean="0"/>
                        <a:t>ห้องเกียรติยศ</a:t>
                      </a:r>
                      <a:endParaRPr lang="th-TH" sz="2400" dirty="0"/>
                    </a:p>
                  </a:txBody>
                  <a:tcPr/>
                </a:tc>
              </a:tr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ป.๒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 smtClean="0"/>
                        <a:t>ห้องพอเพียง</a:t>
                      </a:r>
                      <a:endParaRPr lang="th-TH" sz="2400" dirty="0"/>
                    </a:p>
                  </a:txBody>
                  <a:tcPr/>
                </a:tc>
              </a:tr>
              <a:tr h="81915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ป.๔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 smtClean="0"/>
                        <a:t>ห้องบัวหลวง</a:t>
                      </a:r>
                      <a:endParaRPr lang="th-TH" sz="2400" dirty="0"/>
                    </a:p>
                  </a:txBody>
                  <a:tcPr/>
                </a:tc>
              </a:tr>
              <a:tr h="753463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ป.๕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 smtClean="0"/>
                        <a:t>ห้องสมาคมผู้ปกครอง</a:t>
                      </a:r>
                      <a:endParaRPr lang="th-TH" sz="2400" dirty="0"/>
                    </a:p>
                  </a:txBody>
                  <a:tcPr/>
                </a:tc>
              </a:tr>
              <a:tr h="753463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ป.๖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 smtClean="0"/>
                        <a:t>ห้อง </a:t>
                      </a:r>
                      <a:r>
                        <a:rPr lang="en-US" sz="2400" dirty="0" smtClean="0"/>
                        <a:t>ICT</a:t>
                      </a:r>
                      <a:endParaRPr lang="th-TH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923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44356"/>
          </a:xfrm>
        </p:spPr>
        <p:txBody>
          <a:bodyPr>
            <a:normAutofit/>
          </a:bodyPr>
          <a:lstStyle/>
          <a:p>
            <a:pPr algn="ctr"/>
            <a:r>
              <a:rPr lang="th-TH" sz="3600" cap="all" spc="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th-TH" sz="3600" cap="all" spc="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th-TH" sz="3600" cap="all" spc="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“</a:t>
            </a:r>
            <a:r>
              <a:rPr lang="th-TH" sz="3600" cap="all" spc="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ยึด</a:t>
            </a:r>
            <a:r>
              <a:rPr lang="th-TH" sz="3600" cap="all" spc="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ศาสตร์ของพระราชา พัฒนาการเรียนรู้สู่ศตวรรษที่ </a:t>
            </a:r>
            <a:r>
              <a:rPr lang="en-US" sz="3600" cap="all" spc="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21</a:t>
            </a:r>
            <a:r>
              <a:rPr lang="th-TH" sz="3600" cap="all" spc="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”</a:t>
            </a:r>
            <a:r>
              <a:rPr lang="th-TH" sz="3600" cap="all" spc="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th-TH" sz="3600" cap="all" spc="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th-TH" sz="2800" cap="all" spc="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โครงการ</a:t>
            </a:r>
            <a:r>
              <a:rPr lang="th-TH" sz="2800" cap="all" spc="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ศูนย์การเรียนรู้โครงงานฐานวิจัย โรงเรียนอนุ</a:t>
            </a:r>
            <a:r>
              <a:rPr lang="th-TH" sz="2400" cap="all" spc="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บาล</a:t>
            </a:r>
            <a:r>
              <a:rPr lang="th-TH" sz="2400" cap="all" spc="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สตูล</a:t>
            </a:r>
            <a:br>
              <a:rPr lang="th-TH" sz="2400" cap="all" spc="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th-TH" sz="1800" cap="all" spc="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th-TH" sz="1800" cap="all" spc="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sz="3600" cap="all" spc="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8-10 </a:t>
            </a:r>
            <a:r>
              <a:rPr lang="th-TH" sz="3600" cap="all" spc="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พฤษภาคม </a:t>
            </a:r>
            <a:r>
              <a:rPr lang="en-US" sz="3600" cap="all" spc="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2560</a:t>
            </a:r>
            <a:br>
              <a:rPr lang="en-US" sz="3600" cap="all" spc="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th-TH" sz="3600" cap="all" spc="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ณ โรงเรียนอนุบาลสตูล</a:t>
            </a:r>
            <a:br>
              <a:rPr lang="th-TH" sz="3600" cap="all" spc="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th-TH" sz="3600" cap="all" spc="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th-TH" sz="3600" cap="all" spc="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th-TH" sz="3600" cap="all" spc="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สนับสนุนโดย</a:t>
            </a:r>
            <a:br>
              <a:rPr lang="th-TH" sz="3600" cap="all" spc="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th-TH" sz="3600" cap="all" spc="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มูลนิธิ</a:t>
            </a:r>
            <a:r>
              <a:rPr lang="th-TH" sz="3600" cap="all" spc="200" dirty="0" err="1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สยามกัม</a:t>
            </a:r>
            <a:r>
              <a:rPr lang="th-TH" sz="3600" cap="all" spc="2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มาจล</a:t>
            </a:r>
            <a:endParaRPr lang="th-TH" dirty="0"/>
          </a:p>
        </p:txBody>
      </p:sp>
      <p:sp>
        <p:nvSpPr>
          <p:cNvPr id="4" name="วงรี 3"/>
          <p:cNvSpPr/>
          <p:nvPr/>
        </p:nvSpPr>
        <p:spPr>
          <a:xfrm>
            <a:off x="8461613" y="5732060"/>
            <a:ext cx="1241945" cy="10645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err="1" smtClean="0"/>
              <a:t>โล</a:t>
            </a:r>
            <a:r>
              <a:rPr lang="th-TH" dirty="0" smtClean="0"/>
              <a:t>โก้สยาม</a:t>
            </a:r>
            <a:endParaRPr lang="th-TH" dirty="0"/>
          </a:p>
        </p:txBody>
      </p:sp>
      <p:sp>
        <p:nvSpPr>
          <p:cNvPr id="5" name="วงรี 4"/>
          <p:cNvSpPr/>
          <p:nvPr/>
        </p:nvSpPr>
        <p:spPr>
          <a:xfrm>
            <a:off x="7206017" y="5732060"/>
            <a:ext cx="1132766" cy="105770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err="1" smtClean="0"/>
              <a:t>โล</a:t>
            </a:r>
            <a:r>
              <a:rPr lang="th-TH" dirty="0" smtClean="0"/>
              <a:t>โก้คอน</a:t>
            </a:r>
            <a:r>
              <a:rPr lang="th-TH" dirty="0" err="1" smtClean="0"/>
              <a:t>เนค</a:t>
            </a:r>
            <a:r>
              <a:rPr lang="th-TH" dirty="0" smtClean="0"/>
              <a:t>.</a:t>
            </a:r>
            <a:endParaRPr lang="th-TH" dirty="0"/>
          </a:p>
        </p:txBody>
      </p:sp>
      <p:sp>
        <p:nvSpPr>
          <p:cNvPr id="6" name="วงรี 5"/>
          <p:cNvSpPr/>
          <p:nvPr/>
        </p:nvSpPr>
        <p:spPr>
          <a:xfrm>
            <a:off x="5889007" y="5732060"/>
            <a:ext cx="1180532" cy="10190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err="1" smtClean="0"/>
              <a:t>โล</a:t>
            </a:r>
            <a:r>
              <a:rPr lang="th-TH" dirty="0" smtClean="0"/>
              <a:t>โก้อนุบาลสตูล</a:t>
            </a:r>
            <a:endParaRPr lang="th-TH" dirty="0"/>
          </a:p>
        </p:txBody>
      </p:sp>
      <p:sp>
        <p:nvSpPr>
          <p:cNvPr id="7" name="วงรี 6"/>
          <p:cNvSpPr/>
          <p:nvPr/>
        </p:nvSpPr>
        <p:spPr>
          <a:xfrm>
            <a:off x="9826388" y="5800299"/>
            <a:ext cx="1132764" cy="1023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err="1" smtClean="0"/>
              <a:t>โล</a:t>
            </a:r>
            <a:r>
              <a:rPr lang="th-TH" dirty="0" smtClean="0"/>
              <a:t>โก้ธนาคารไทยพาณิชย</a:t>
            </a:r>
            <a:r>
              <a:rPr lang="th-TH" dirty="0"/>
              <a:t>์</a:t>
            </a:r>
          </a:p>
        </p:txBody>
      </p:sp>
      <p:sp>
        <p:nvSpPr>
          <p:cNvPr id="8" name="วงรี 7"/>
          <p:cNvSpPr/>
          <p:nvPr/>
        </p:nvSpPr>
        <p:spPr>
          <a:xfrm>
            <a:off x="4633411" y="5693390"/>
            <a:ext cx="1132766" cy="105770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err="1" smtClean="0"/>
              <a:t>โล</a:t>
            </a:r>
            <a:r>
              <a:rPr lang="th-TH" dirty="0" smtClean="0"/>
              <a:t>โก้ </a:t>
            </a:r>
            <a:r>
              <a:rPr lang="en-US" dirty="0" smtClean="0"/>
              <a:t>MIO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28134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0888835"/>
              </p:ext>
            </p:extLst>
          </p:nvPr>
        </p:nvGraphicFramePr>
        <p:xfrm>
          <a:off x="1079025" y="457201"/>
          <a:ext cx="10374148" cy="6196584"/>
        </p:xfrm>
        <a:graphic>
          <a:graphicData uri="http://schemas.openxmlformats.org/drawingml/2006/table">
            <a:tbl>
              <a:tblPr firstRow="1" firstCol="1" bandRow="1"/>
              <a:tblGrid>
                <a:gridCol w="947296"/>
                <a:gridCol w="2014052"/>
                <a:gridCol w="1123342"/>
                <a:gridCol w="1737408"/>
                <a:gridCol w="1133122"/>
                <a:gridCol w="758675"/>
                <a:gridCol w="1662658"/>
                <a:gridCol w="997595"/>
              </a:tblGrid>
              <a:tr h="4907328"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Input </a:t>
                      </a:r>
                      <a:r>
                        <a:rPr lang="th-TH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ความรู้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1.</a:t>
                      </a:r>
                      <a:r>
                        <a:rPr lang="th-TH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เพื่อเรียนรู้แนวคิดหลักเรื่อง  เด็กต้องสร้างความ รู้ด้วยตนเอง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2.</a:t>
                      </a:r>
                      <a:r>
                        <a:rPr lang="th-TH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เพื่อเรียนรู้ปรัชญาแนวคิดเศรษฐกิจพอเพียง  </a:t>
                      </a: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3 </a:t>
                      </a:r>
                      <a:r>
                        <a:rPr lang="th-TH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ห่วง (พอประมาณ มีเหตุผล มีภูมิคุ้มกัน)  </a:t>
                      </a: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 </a:t>
                      </a:r>
                      <a:r>
                        <a:rPr lang="th-TH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เงื่อนไข (ความรู้  คุณธรรม) </a:t>
                      </a: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4 </a:t>
                      </a:r>
                      <a:r>
                        <a:rPr lang="th-TH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มิติ (เศรษฐกิจ สังคม สิ่งแวดล้อม วัฒนธรรม)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-การเรียนรู้ศตวรรษที่ </a:t>
                      </a: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-</a:t>
                      </a: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10 </a:t>
                      </a:r>
                      <a:r>
                        <a:rPr lang="th-TH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ขั้นตอน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-เศรษฐกิจพอเพียง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-MIO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-Note taker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</a:t>
                      </a:r>
                      <a:r>
                        <a:rPr lang="th-TH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แลกเปลี่ยน.เปิด</a:t>
                      </a:r>
                      <a:r>
                        <a:rPr lang="th-TH" sz="2000" dirty="0" err="1" smtClean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วิดีทัศน์</a:t>
                      </a:r>
                      <a:r>
                        <a:rPr lang="th-TH" sz="2000" baseline="0" dirty="0" smtClean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 หลักการ </a:t>
                      </a:r>
                      <a:r>
                        <a:rPr lang="th-TH" sz="2000" b="1" baseline="0" dirty="0" smtClean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หมอวิจารณ์</a:t>
                      </a:r>
                      <a:r>
                        <a:rPr lang="th-TH" sz="2000" baseline="0" dirty="0" smtClean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 , </a:t>
                      </a:r>
                      <a:r>
                        <a:rPr lang="th-TH" sz="2000" b="1" baseline="0" dirty="0" smtClean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สดศรี  “หมอประเสริฐ ผลิตผลการพิมพ์”  </a:t>
                      </a:r>
                      <a:r>
                        <a:rPr lang="en-US" sz="2000" b="1" baseline="0" dirty="0" smtClean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8 </a:t>
                      </a:r>
                      <a:r>
                        <a:rPr lang="th-TH" sz="2000" b="1" baseline="0" dirty="0" smtClean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นาที</a:t>
                      </a:r>
                      <a:endParaRPr lang="en-US" sz="2000" b="1" dirty="0" smtClean="0">
                        <a:effectLst/>
                        <a:latin typeface="Angsana New" panose="02020603050405020304" pitchFamily="18" charset="-34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2000" dirty="0" smtClean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2.</a:t>
                      </a:r>
                      <a:r>
                        <a:rPr lang="th-TH" sz="2000" b="1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โยงเข้าเนื้อหา  “คุณค่าและความหมาย</a:t>
                      </a:r>
                      <a:r>
                        <a:rPr lang="th-TH" sz="2000" b="1" dirty="0" smtClean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”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0" marR="0" indent="0" algn="thaiDi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86740" algn="l"/>
                        </a:tabLst>
                        <a:defRPr/>
                      </a:pPr>
                      <a:r>
                        <a:rPr lang="th-TH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-โครงงานฐานวิจัย</a:t>
                      </a:r>
                      <a:endParaRPr lang="en-US" sz="2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-เศรษฐกิจ</a:t>
                      </a:r>
                      <a:r>
                        <a:rPr lang="th-TH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พอเพียง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3.</a:t>
                      </a:r>
                      <a:r>
                        <a:rPr lang="th-TH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เปิด</a:t>
                      </a:r>
                      <a:r>
                        <a:rPr lang="th-TH" sz="2000" baseline="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วิดีทัศน์</a:t>
                      </a:r>
                      <a:r>
                        <a:rPr lang="th-TH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กระบวนการ</a:t>
                      </a:r>
                      <a:r>
                        <a:rPr lang="en-US" sz="2000" dirty="0" smtClean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MIO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marL="0" marR="0" indent="0" algn="thaiDi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86740" algn="l"/>
                        </a:tabLst>
                        <a:defRPr/>
                      </a:pPr>
                      <a:r>
                        <a:rPr lang="en-US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4.</a:t>
                      </a:r>
                      <a:r>
                        <a:rPr lang="th-TH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เสวนาโดย ผอ.สุทธิ  สาย</a:t>
                      </a:r>
                      <a:r>
                        <a:rPr lang="th-TH" sz="20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สุนีย์</a:t>
                      </a:r>
                      <a:r>
                        <a:rPr lang="th-TH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 อ.</a:t>
                      </a:r>
                      <a:r>
                        <a:rPr lang="th-TH" sz="20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หรน</a:t>
                      </a:r>
                      <a:r>
                        <a:rPr lang="th-TH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หัสมา </a:t>
                      </a:r>
                      <a:r>
                        <a:rPr lang="th-TH" sz="20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อ.หุดดีน</a:t>
                      </a:r>
                      <a:r>
                        <a:rPr lang="th-TH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 อุสมา “ยึดศาสตร์พระราชา</a:t>
                      </a:r>
                      <a:r>
                        <a:rPr lang="th-TH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 สู่การพัฒนาศตวรรษที่ </a:t>
                      </a:r>
                      <a:r>
                        <a:rPr lang="en-US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21</a:t>
                      </a:r>
                      <a:r>
                        <a:rPr lang="th-TH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”</a:t>
                      </a: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0.</a:t>
                      </a:r>
                      <a:r>
                        <a:rPr lang="th-TH" sz="2000" dirty="0" err="1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วิดีทัศน์</a:t>
                      </a:r>
                      <a:r>
                        <a:rPr lang="th-TH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  คลิป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1.PPT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2.</a:t>
                      </a:r>
                      <a:r>
                        <a:rPr lang="th-TH" sz="2000" dirty="0" err="1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ชาร์ท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1.30 </a:t>
                      </a:r>
                      <a:r>
                        <a:rPr lang="th-TH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ชั่วโมง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1.</a:t>
                      </a:r>
                      <a:r>
                        <a:rPr lang="th-TH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ได้เรียนรู้แนวคิดหลักเรื่อง  เด็กต้องสร้างความ รู้ด้วยตนเอง กระบวน </a:t>
                      </a: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10 </a:t>
                      </a:r>
                      <a:r>
                        <a:rPr lang="th-TH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ขั้นตอน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2.</a:t>
                      </a:r>
                      <a:r>
                        <a:rPr lang="th-TH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ได้เรียนรู้ปรัชญาแนวคิดเศรษฐกิจพอเพียง 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-การเรียนรู้ศตวรรษที่ </a:t>
                      </a: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21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(</a:t>
                      </a:r>
                      <a:r>
                        <a:rPr lang="th-TH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อ.หุดดีน</a:t>
                      </a:r>
                      <a:r>
                        <a:rPr lang="th-TH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  อุสมา)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-เศรษฐกิจพอเพียง (อ.</a:t>
                      </a:r>
                      <a:r>
                        <a:rPr lang="th-TH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หรน</a:t>
                      </a:r>
                      <a:r>
                        <a:rPr lang="th-TH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-</a:t>
                      </a:r>
                      <a:r>
                        <a:rPr lang="en-US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10 </a:t>
                      </a:r>
                      <a:r>
                        <a:rPr lang="th-TH" sz="2000" dirty="0">
                          <a:effectLst/>
                          <a:latin typeface="Angsana New" panose="02020603050405020304" pitchFamily="18" charset="-34"/>
                          <a:ea typeface="Calibri" panose="020F0502020204030204" pitchFamily="34" charset="0"/>
                          <a:cs typeface="Cordia New" panose="020B0304020202020204" pitchFamily="34" charset="-34"/>
                        </a:rPr>
                        <a:t>ขั้นตอน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(บังพง)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  <a:p>
                      <a:pPr algn="thaiDi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6740" algn="l"/>
                        </a:tabLst>
                      </a:pPr>
                      <a:r>
                        <a:rPr lang="th-TH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-</a:t>
                      </a:r>
                      <a:r>
                        <a:rPr lang="th-TH" sz="2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ผ.อ</a:t>
                      </a:r>
                      <a:r>
                        <a:rPr lang="th-TH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ngsana New" panose="02020603050405020304" pitchFamily="18" charset="-34"/>
                        </a:rPr>
                        <a:t>.สุทธิ ขมวดความเชื่อมโยง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647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2779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Check  Out 3 </a:t>
            </a:r>
            <a:r>
              <a:rPr lang="th-TH" sz="2800" dirty="0" smtClean="0"/>
              <a:t>พ.ค. </a:t>
            </a:r>
            <a:r>
              <a:rPr lang="en-US" sz="2800" dirty="0" smtClean="0"/>
              <a:t>2560</a:t>
            </a:r>
            <a:endParaRPr lang="th-TH" sz="2800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723332"/>
            <a:ext cx="10515600" cy="5453632"/>
          </a:xfrm>
        </p:spPr>
        <p:txBody>
          <a:bodyPr>
            <a:normAutofit fontScale="92500" lnSpcReduction="20000"/>
          </a:bodyPr>
          <a:lstStyle/>
          <a:p>
            <a:r>
              <a:rPr lang="th-TH" dirty="0" smtClean="0"/>
              <a:t>พี่</a:t>
            </a:r>
            <a:r>
              <a:rPr lang="th-TH" dirty="0" err="1" smtClean="0"/>
              <a:t>ฉวีวรรณ</a:t>
            </a:r>
            <a:r>
              <a:rPr lang="th-TH" dirty="0" smtClean="0"/>
              <a:t> – คิดว่าในการเขียนแผนต้องปรับ วันนี้เขียนกิจกรรมหลักปรัชญา สิ่งที่เป็นห่วง การลงรายละเอียดกับกลุ่มผู้อบรม เป็นห่วง    แต่กระบวนการวิจัยเราน่าจะทำได้ ต่อไปนี้ </a:t>
            </a:r>
          </a:p>
          <a:p>
            <a:r>
              <a:rPr lang="th-TH" dirty="0"/>
              <a:t>ส</a:t>
            </a:r>
            <a:r>
              <a:rPr lang="th-TH" dirty="0" smtClean="0"/>
              <a:t>มา – ครั้งแรกที่ทำงานนี้ งานนี้เข้าใจเรื่องงานวิจัย เรียนรู้เรื่องเศรษฐกิจพอเพียง ครั้งต่อไปน่าจะดีขึ้น</a:t>
            </a:r>
          </a:p>
          <a:p>
            <a:r>
              <a:rPr lang="th-TH" dirty="0" err="1" smtClean="0"/>
              <a:t>วรรณา</a:t>
            </a:r>
            <a:r>
              <a:rPr lang="th-TH" dirty="0" smtClean="0"/>
              <a:t> – กระตุ้นไฟในตัว  ทวนงานในสิ่งที่มอดไป </a:t>
            </a:r>
          </a:p>
          <a:p>
            <a:r>
              <a:rPr lang="th-TH" dirty="0" smtClean="0"/>
              <a:t>เนตร – รื้อการเขียนแบบ</a:t>
            </a:r>
            <a:r>
              <a:rPr lang="th-TH" dirty="0" err="1" smtClean="0"/>
              <a:t>บูรณา</a:t>
            </a:r>
            <a:r>
              <a:rPr lang="th-TH" dirty="0" smtClean="0"/>
              <a:t>การ กังวลเรื่องการเป็นวิทยากร</a:t>
            </a:r>
          </a:p>
          <a:p>
            <a:r>
              <a:rPr lang="th-TH" dirty="0" smtClean="0"/>
              <a:t>ซาปีนา – รักงานเศรษฐกิจพอเพียง คิดว่า โรงเรียนเราน่า</a:t>
            </a:r>
            <a:r>
              <a:rPr lang="th-TH" dirty="0" err="1" smtClean="0"/>
              <a:t>บูรณา</a:t>
            </a:r>
            <a:r>
              <a:rPr lang="th-TH" dirty="0" smtClean="0"/>
              <a:t>การเรื่องนี้เข้าด้วยกัน รู้ทน รู้ลึก</a:t>
            </a:r>
          </a:p>
          <a:p>
            <a:r>
              <a:rPr lang="th-TH" dirty="0"/>
              <a:t> </a:t>
            </a:r>
            <a:r>
              <a:rPr lang="th-TH" dirty="0" smtClean="0"/>
              <a:t>จิ</a:t>
            </a:r>
            <a:r>
              <a:rPr lang="th-TH" dirty="0" err="1" smtClean="0"/>
              <a:t>รัชฎา</a:t>
            </a:r>
            <a:r>
              <a:rPr lang="th-TH" dirty="0" smtClean="0"/>
              <a:t> – วันนี้คลายเครียด สนุก ความรู้อยู่ที่เรียนรู้ ได้มาก   ประเด็นเศรษฐกิจพอเพียงเป็นการเรียนรู้ใหม่ มีความมั่นใจ มีการถอดบทเรียน ฝึกอย่างต่อเนื่อง</a:t>
            </a:r>
          </a:p>
          <a:p>
            <a:r>
              <a:rPr lang="th-TH" dirty="0" smtClean="0"/>
              <a:t>สุวิชา – เราทำได้เรา    ทุกอย่างเป็นการเรียนรู้ เปิดใจ กังวล แต่มั่นใจที่จะเรียนรู้</a:t>
            </a:r>
          </a:p>
          <a:p>
            <a:r>
              <a:rPr lang="th-TH" dirty="0" smtClean="0"/>
              <a:t>ครูเพ็ญศรี  --  ได้เรียนรู้ในสิ่งที่แตกต่าง </a:t>
            </a:r>
          </a:p>
          <a:p>
            <a:r>
              <a:rPr lang="th-TH" dirty="0" smtClean="0"/>
              <a:t>ครูอ้อย – มีการปรับการเรียนรู้ มีการเรียนรู้การเขียน การวิพากษ์แผน   มีการจัดการ ออกแบบ เรียนรู้ มีแนวคิด ความคิดการจัดการ  </a:t>
            </a:r>
          </a:p>
          <a:p>
            <a:r>
              <a:rPr lang="th-TH" dirty="0" smtClean="0"/>
              <a:t>มะเขือ – รู้สึกดีว่างานที่ทำ เรารู้สึกสนุก </a:t>
            </a:r>
          </a:p>
          <a:p>
            <a:r>
              <a:rPr lang="th-TH" dirty="0" err="1" smtClean="0"/>
              <a:t>ครูณัฐญา</a:t>
            </a:r>
            <a:r>
              <a:rPr lang="th-TH" dirty="0" smtClean="0"/>
              <a:t>  -- การเติบโต การเตรียมตัว ส่วนอื่น</a:t>
            </a:r>
          </a:p>
        </p:txBody>
      </p:sp>
    </p:spTree>
    <p:extLst>
      <p:ext uri="{BB962C8B-B14F-4D97-AF65-F5344CB8AC3E}">
        <p14:creationId xmlns:p14="http://schemas.microsoft.com/office/powerpoint/2010/main" val="330019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292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Check  Out 3 </a:t>
            </a:r>
            <a:r>
              <a:rPr lang="th-TH" sz="2800" dirty="0">
                <a:solidFill>
                  <a:prstClr val="black"/>
                </a:solidFill>
                <a:latin typeface="Calibri" panose="020F0502020204030204"/>
                <a:ea typeface="+mn-ea"/>
                <a:cs typeface="Cordia New" panose="020B0304020202020204" pitchFamily="34" charset="-34"/>
              </a:rPr>
              <a:t>พ.ค. </a:t>
            </a:r>
            <a:r>
              <a:rPr lang="en-US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2560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928048"/>
            <a:ext cx="10515600" cy="5622877"/>
          </a:xfrm>
        </p:spPr>
        <p:txBody>
          <a:bodyPr/>
          <a:lstStyle/>
          <a:p>
            <a:r>
              <a:rPr lang="th-TH" b="1" dirty="0" smtClean="0"/>
              <a:t>พี่ไท </a:t>
            </a:r>
            <a:r>
              <a:rPr lang="th-TH" dirty="0" smtClean="0"/>
              <a:t>– ทุกอย่างเริ่มที่การศึกษาตอนนี้เรามาวางฐานในการจัดการเรียนรู้ ขอเป็นกำลังใจ มาสู่การเรียนรู้ วิทยากร</a:t>
            </a:r>
          </a:p>
          <a:p>
            <a:r>
              <a:rPr lang="th-TH" b="1" dirty="0" err="1" smtClean="0"/>
              <a:t>ครูอุ่ม</a:t>
            </a:r>
            <a:r>
              <a:rPr lang="th-TH" dirty="0" smtClean="0"/>
              <a:t> --  แผนนี้นำเสนอผ่านการบูร</a:t>
            </a:r>
            <a:r>
              <a:rPr lang="th-TH" dirty="0" err="1" smtClean="0"/>
              <a:t>ณา</a:t>
            </a:r>
            <a:r>
              <a:rPr lang="th-TH" dirty="0" smtClean="0"/>
              <a:t>การ สิ่งที่เห็นจากการอ่านแผน  พบว่า การจัดการมีประเด็นการเรียนรู้ ประเด็นสื่อ และการเขียน เวิร์ด</a:t>
            </a:r>
            <a:r>
              <a:rPr lang="th-TH" dirty="0" err="1" smtClean="0"/>
              <a:t>ดิ้ง</a:t>
            </a:r>
            <a:r>
              <a:rPr lang="th-TH" dirty="0" smtClean="0"/>
              <a:t> มีการจัดการเตรียมประเด็นคำถาม</a:t>
            </a:r>
          </a:p>
          <a:p>
            <a:r>
              <a:rPr lang="th-TH" b="1" dirty="0"/>
              <a:t> </a:t>
            </a:r>
            <a:r>
              <a:rPr lang="th-TH" b="1" dirty="0" smtClean="0"/>
              <a:t>ลุง</a:t>
            </a:r>
            <a:r>
              <a:rPr lang="th-TH" b="1" dirty="0" err="1" smtClean="0"/>
              <a:t>หรน</a:t>
            </a:r>
            <a:r>
              <a:rPr lang="th-TH" b="1" dirty="0" smtClean="0"/>
              <a:t> </a:t>
            </a:r>
            <a:r>
              <a:rPr lang="th-TH" dirty="0" smtClean="0"/>
              <a:t>– มั่นใจในสิ่งที่ทำ จงภูมิใจที่ทำ  วันนี้อนุบาลสตูลเป็นคนสำคัญ งานนี้เป็นการประกาศศักดิ์ศรี ผมเชื่อในความเป็นบัณฑิต ศาสตร์นี้เต็มพุงอยู่ที่เราปรับใช้ อย่าพูดว่าทำไม่เป็น อย่าท้อ อย่าปฏิเสธว่าไม่ทำ  เราต้องรักษาเกียรติที่เราทำ </a:t>
            </a:r>
          </a:p>
          <a:p>
            <a:r>
              <a:rPr lang="th-TH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7805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ก่อนกำหนดการห้องใหญ่ </a:t>
            </a:r>
            <a:r>
              <a:rPr lang="en-US" dirty="0" smtClean="0"/>
              <a:t>8 </a:t>
            </a:r>
            <a:r>
              <a:rPr lang="th-TH" dirty="0" smtClean="0"/>
              <a:t>พ.ค. </a:t>
            </a:r>
            <a:endParaRPr lang="th-TH" dirty="0"/>
          </a:p>
        </p:txBody>
      </p:sp>
      <p:graphicFrame>
        <p:nvGraphicFramePr>
          <p:cNvPr id="5" name="ตัวแทนเนื้อหา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6510572"/>
              </p:ext>
            </p:extLst>
          </p:nvPr>
        </p:nvGraphicFramePr>
        <p:xfrm>
          <a:off x="838200" y="1825625"/>
          <a:ext cx="10515600" cy="4876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36800"/>
                <a:gridCol w="5197475"/>
                <a:gridCol w="352425"/>
                <a:gridCol w="26289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ประเด็น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วิธีการ</a:t>
                      </a:r>
                      <a:endParaRPr lang="th-TH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 smtClean="0"/>
                        <a:t>- เมื่อผู้เข้าร่วมมาถึง</a:t>
                      </a:r>
                      <a:r>
                        <a:rPr lang="th-TH" baseline="0" dirty="0" smtClean="0"/>
                        <a:t> </a:t>
                      </a:r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th-TH" dirty="0" smtClean="0"/>
                        <a:t>แบ่งเป็น </a:t>
                      </a:r>
                      <a:r>
                        <a:rPr lang="en-US" dirty="0" smtClean="0"/>
                        <a:t>3 </a:t>
                      </a:r>
                      <a:r>
                        <a:rPr lang="th-TH" dirty="0" smtClean="0"/>
                        <a:t>โรงเรียน </a:t>
                      </a:r>
                    </a:p>
                    <a:p>
                      <a:pPr algn="thaiDist"/>
                      <a:r>
                        <a:rPr lang="th-TH" b="1" dirty="0" smtClean="0"/>
                        <a:t>จุดลงทะเบียน </a:t>
                      </a:r>
                      <a:r>
                        <a:rPr lang="th-TH" dirty="0" smtClean="0"/>
                        <a:t>– ปฐมวัย</a:t>
                      </a:r>
                      <a:r>
                        <a:rPr lang="th-TH" dirty="0" err="1" smtClean="0"/>
                        <a:t>กับป</a:t>
                      </a:r>
                      <a:r>
                        <a:rPr lang="th-TH" dirty="0" smtClean="0"/>
                        <a:t>.๑</a:t>
                      </a:r>
                    </a:p>
                    <a:p>
                      <a:pPr algn="thaiDist"/>
                      <a:r>
                        <a:rPr lang="th-TH" b="1" dirty="0" smtClean="0"/>
                        <a:t>รับทั่วไป </a:t>
                      </a:r>
                      <a:r>
                        <a:rPr lang="th-TH" dirty="0" smtClean="0"/>
                        <a:t>– </a:t>
                      </a:r>
                      <a:r>
                        <a:rPr lang="th-TH" b="1" dirty="0" smtClean="0"/>
                        <a:t>ป.๒-๓</a:t>
                      </a:r>
                      <a:r>
                        <a:rPr lang="th-TH" dirty="0" smtClean="0"/>
                        <a:t> รับบ้านพัง</a:t>
                      </a:r>
                      <a:r>
                        <a:rPr lang="th-TH" dirty="0" err="1" smtClean="0"/>
                        <a:t>ปริง</a:t>
                      </a:r>
                      <a:r>
                        <a:rPr lang="th-TH" baseline="0" dirty="0" smtClean="0"/>
                        <a:t> (นครฯ) ,</a:t>
                      </a:r>
                      <a:r>
                        <a:rPr lang="th-TH" b="1" baseline="0" dirty="0" smtClean="0"/>
                        <a:t>ป.๔</a:t>
                      </a:r>
                      <a:r>
                        <a:rPr lang="th-TH" baseline="0" dirty="0" smtClean="0"/>
                        <a:t>รับ ชุมชนวัดควนมีด, </a:t>
                      </a:r>
                      <a:r>
                        <a:rPr lang="th-TH" b="1" baseline="0" dirty="0" smtClean="0"/>
                        <a:t>ป.๕</a:t>
                      </a:r>
                      <a:r>
                        <a:rPr lang="th-TH" baseline="0" dirty="0" smtClean="0"/>
                        <a:t> รับบ้านคลอง</a:t>
                      </a:r>
                      <a:r>
                        <a:rPr lang="th-TH" baseline="0" dirty="0" err="1" smtClean="0"/>
                        <a:t>ไคร</a:t>
                      </a:r>
                      <a:endParaRPr lang="th-TH" baseline="0" dirty="0" smtClean="0"/>
                    </a:p>
                    <a:p>
                      <a:pPr algn="thaiDist"/>
                      <a:r>
                        <a:rPr lang="th-TH" b="1" baseline="0" dirty="0" smtClean="0"/>
                        <a:t>ทานอาหารแบบบุฟเฟต์</a:t>
                      </a:r>
                      <a:r>
                        <a:rPr lang="th-TH" baseline="0" dirty="0" smtClean="0"/>
                        <a:t> (ถึงทานเลย) ที่หลังอาคารบัวหลวง</a:t>
                      </a:r>
                    </a:p>
                    <a:p>
                      <a:pPr algn="thaiDist"/>
                      <a:r>
                        <a:rPr lang="th-TH" b="1" baseline="0" dirty="0" smtClean="0"/>
                        <a:t>ในเวทีกลาง</a:t>
                      </a:r>
                      <a:r>
                        <a:rPr lang="th-TH" baseline="0" dirty="0" smtClean="0"/>
                        <a:t>มีการพูดต้อนรับ มีการเปิด</a:t>
                      </a:r>
                      <a:r>
                        <a:rPr lang="th-TH" baseline="0" dirty="0" err="1" smtClean="0"/>
                        <a:t>วิดีทัศน์</a:t>
                      </a:r>
                      <a:r>
                        <a:rPr lang="th-TH" baseline="0" dirty="0" smtClean="0"/>
                        <a:t>แนะนำโรงเรียน</a:t>
                      </a:r>
                    </a:p>
                    <a:p>
                      <a:pPr algn="thaiDist"/>
                      <a:r>
                        <a:rPr lang="th-TH" b="1" baseline="0" dirty="0" smtClean="0"/>
                        <a:t>หมายเหตุ </a:t>
                      </a:r>
                      <a:r>
                        <a:rPr lang="en-US" baseline="0" dirty="0" smtClean="0"/>
                        <a:t>: </a:t>
                      </a:r>
                      <a:r>
                        <a:rPr lang="th-TH" baseline="0" dirty="0" smtClean="0"/>
                        <a:t>ถึงเช้าชวนเช็คอินก่อน , </a:t>
                      </a:r>
                      <a:r>
                        <a:rPr lang="th-TH" baseline="0" dirty="0" smtClean="0">
                          <a:solidFill>
                            <a:srgbClr val="FF0000"/>
                          </a:solidFill>
                        </a:rPr>
                        <a:t>มีรถแส</a:t>
                      </a:r>
                      <a:r>
                        <a:rPr lang="th-TH" baseline="0" dirty="0" err="1" smtClean="0">
                          <a:solidFill>
                            <a:srgbClr val="FF0000"/>
                          </a:solidFill>
                        </a:rPr>
                        <a:t>ตนด์</a:t>
                      </a:r>
                      <a:r>
                        <a:rPr lang="th-TH" baseline="0" dirty="0" smtClean="0">
                          <a:solidFill>
                            <a:srgbClr val="FF0000"/>
                          </a:solidFill>
                        </a:rPr>
                        <a:t>บาย ๓ วัน </a:t>
                      </a:r>
                      <a:endParaRPr lang="th-TH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322921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6159"/>
          </a:xfrm>
        </p:spPr>
        <p:txBody>
          <a:bodyPr/>
          <a:lstStyle/>
          <a:p>
            <a:r>
              <a:rPr lang="th-TH" dirty="0" smtClean="0"/>
              <a:t>รายละเอียด </a:t>
            </a:r>
            <a:r>
              <a:rPr lang="en-US" dirty="0">
                <a:solidFill>
                  <a:prstClr val="black"/>
                </a:solidFill>
              </a:rPr>
              <a:t>8 </a:t>
            </a:r>
            <a:r>
              <a:rPr lang="th-TH" dirty="0">
                <a:solidFill>
                  <a:prstClr val="black"/>
                </a:solidFill>
              </a:rPr>
              <a:t>พ.ค.</a:t>
            </a:r>
            <a:r>
              <a:rPr lang="th-TH" dirty="0" smtClean="0"/>
              <a:t> 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>
            <a:normAutofit fontScale="92500" lnSpcReduction="10000"/>
          </a:bodyPr>
          <a:lstStyle/>
          <a:p>
            <a:r>
              <a:rPr lang="th-TH" dirty="0" smtClean="0"/>
              <a:t>เมื่อทานข้าวเสร็จ ลงทะเบียน เก็บมือถือใส่ซอง เขียนชื่อ ชั้น เลขหมายเรียงเลข เก็บไว้ที่ตะกร้า (เก็บเฉพาะผู้เข้าร่วม) เก็บตามโรงเรียน  เก็บไว้ที่ </a:t>
            </a:r>
            <a:r>
              <a:rPr lang="th-TH" b="1" dirty="0" smtClean="0"/>
              <a:t>“จุดกลางในเวที” – แส</a:t>
            </a:r>
            <a:r>
              <a:rPr lang="th-TH" b="1" dirty="0" err="1" smtClean="0"/>
              <a:t>ตนด์</a:t>
            </a:r>
            <a:r>
              <a:rPr lang="th-TH" b="1" dirty="0" smtClean="0"/>
              <a:t>บาย </a:t>
            </a:r>
          </a:p>
          <a:p>
            <a:r>
              <a:rPr lang="th-TH" b="1" dirty="0" smtClean="0"/>
              <a:t>ข้อกำหนด เก็บทั้งวัน เบิกตอนเย็นเท่านั้น </a:t>
            </a:r>
            <a:r>
              <a:rPr lang="th-TH" b="1" dirty="0" smtClean="0">
                <a:solidFill>
                  <a:srgbClr val="FF0000"/>
                </a:solidFill>
              </a:rPr>
              <a:t>ถ้ามีธุระให้มาแจ้งเจ้าหน้าที่ เพื่อใช้ (ตามจำเป็น)</a:t>
            </a:r>
          </a:p>
          <a:p>
            <a:r>
              <a:rPr lang="th-TH" dirty="0" smtClean="0"/>
              <a:t>ชวน</a:t>
            </a:r>
            <a:r>
              <a:rPr lang="th-TH" dirty="0"/>
              <a:t>เข้าเวที</a:t>
            </a:r>
            <a:r>
              <a:rPr lang="th-TH" dirty="0" smtClean="0"/>
              <a:t>กลางฝ่ายหน้าเวทีมีครูวนิดา, ครูหนึ่งฤทัย,ครูอุมาพร  </a:t>
            </a:r>
            <a:r>
              <a:rPr lang="th-TH" dirty="0"/>
              <a:t>นั่งตาม</a:t>
            </a:r>
            <a:r>
              <a:rPr lang="th-TH" dirty="0" smtClean="0"/>
              <a:t>สบายชมวีที</a:t>
            </a:r>
            <a:r>
              <a:rPr lang="th-TH" dirty="0" err="1" smtClean="0"/>
              <a:t>อาร์</a:t>
            </a:r>
            <a:r>
              <a:rPr lang="th-TH" dirty="0" smtClean="0"/>
              <a:t>  </a:t>
            </a:r>
          </a:p>
          <a:p>
            <a:r>
              <a:rPr lang="th-TH" dirty="0"/>
              <a:t> </a:t>
            </a:r>
            <a:r>
              <a:rPr lang="th-TH" dirty="0" smtClean="0"/>
              <a:t>เกมทำความรู้จัก โดยพี่แอน พี่แอ๊ด จับกลุ่ม </a:t>
            </a:r>
            <a:r>
              <a:rPr lang="en-US" dirty="0"/>
              <a:t>6</a:t>
            </a:r>
            <a:r>
              <a:rPr lang="en-US" dirty="0" smtClean="0"/>
              <a:t> </a:t>
            </a:r>
            <a:r>
              <a:rPr lang="th-TH" dirty="0" smtClean="0"/>
              <a:t>คน</a:t>
            </a:r>
            <a:r>
              <a:rPr lang="th-TH" dirty="0" smtClean="0">
                <a:solidFill>
                  <a:srgbClr val="FF0000"/>
                </a:solidFill>
              </a:rPr>
              <a:t>คละโรงเรียน มีวิทยากรด้วย  </a:t>
            </a:r>
            <a:r>
              <a:rPr lang="th-TH" dirty="0" smtClean="0"/>
              <a:t>เล่นเกม</a:t>
            </a:r>
            <a:r>
              <a:rPr lang="th-TH" dirty="0"/>
              <a:t>ถุงใบใหญ่ </a:t>
            </a:r>
            <a:r>
              <a:rPr lang="th-TH" dirty="0" smtClean="0"/>
              <a:t>คนแรกบอกชื่อตนเอง คนต่อไปบอกชื่อคนก่อนหน้า มีคำว่า “ถุงใบใหญ่ใส่”..</a:t>
            </a:r>
          </a:p>
          <a:p>
            <a:r>
              <a:rPr lang="en-US" dirty="0" smtClean="0"/>
              <a:t>MIO </a:t>
            </a:r>
            <a:r>
              <a:rPr lang="th-TH" dirty="0" smtClean="0"/>
              <a:t>เก็บผู้เข้าร่วม โดยพี่แอ๊ด</a:t>
            </a:r>
          </a:p>
          <a:p>
            <a:r>
              <a:rPr lang="th-TH" dirty="0" smtClean="0"/>
              <a:t>พิธีกร พี่แอน พี่หนึ่ง เชิญกล่าวต้อนรับ – </a:t>
            </a:r>
            <a:r>
              <a:rPr lang="th-TH" dirty="0" err="1" smtClean="0"/>
              <a:t>ผ.อ</a:t>
            </a:r>
            <a:r>
              <a:rPr lang="th-TH" dirty="0" smtClean="0"/>
              <a:t>.  , ชี้แจงวัตถุประสงค์ โดย คุณแดง คุณ</a:t>
            </a:r>
            <a:r>
              <a:rPr lang="th-TH" dirty="0" err="1" smtClean="0"/>
              <a:t>เอ๋อ</a:t>
            </a:r>
            <a:r>
              <a:rPr lang="th-TH" dirty="0" smtClean="0"/>
              <a:t> </a:t>
            </a:r>
            <a:r>
              <a:rPr lang="th-TH" dirty="0" err="1" smtClean="0"/>
              <a:t>สยามกัม</a:t>
            </a:r>
            <a:r>
              <a:rPr lang="th-TH" dirty="0" smtClean="0"/>
              <a:t>มาจล</a:t>
            </a:r>
          </a:p>
          <a:p>
            <a:r>
              <a:rPr lang="th-TH" dirty="0" smtClean="0"/>
              <a:t>เกมตามล่าหาความฝัน  พี่แอนนำ หนึ่ง แอ๊ดทีมเกม , เตรียมกระดาษแจกโดย</a:t>
            </a:r>
            <a:r>
              <a:rPr lang="th-TH" dirty="0" err="1" smtClean="0"/>
              <a:t>พี่สปี</a:t>
            </a:r>
            <a:r>
              <a:rPr lang="th-TH" dirty="0" smtClean="0"/>
              <a:t>นะ  </a:t>
            </a:r>
            <a:r>
              <a:rPr lang="th-TH" i="1" dirty="0" smtClean="0"/>
              <a:t>มีทีมวิทยากรลงกลุ่มย่อยสังเกตการณ์  </a:t>
            </a:r>
            <a:r>
              <a:rPr lang="th-TH" i="1" dirty="0" smtClean="0">
                <a:solidFill>
                  <a:srgbClr val="FF0000"/>
                </a:solidFill>
              </a:rPr>
              <a:t> (พัง</a:t>
            </a:r>
            <a:r>
              <a:rPr lang="th-TH" i="1" dirty="0" err="1" smtClean="0">
                <a:solidFill>
                  <a:srgbClr val="FF0000"/>
                </a:solidFill>
              </a:rPr>
              <a:t>ปริง</a:t>
            </a:r>
            <a:r>
              <a:rPr lang="th-TH" i="1" dirty="0" smtClean="0">
                <a:solidFill>
                  <a:srgbClr val="FF0000"/>
                </a:solidFill>
              </a:rPr>
              <a:t> ๒ กลุ่มรวม  ๑๖ คน  --  ควนมีด ๒ กลุ่มรวม ๒๐ คน คลอง</a:t>
            </a:r>
            <a:r>
              <a:rPr lang="th-TH" i="1" dirty="0" err="1" smtClean="0">
                <a:solidFill>
                  <a:srgbClr val="FF0000"/>
                </a:solidFill>
              </a:rPr>
              <a:t>ไคร</a:t>
            </a:r>
            <a:r>
              <a:rPr lang="th-TH" i="1" dirty="0" smtClean="0">
                <a:solidFill>
                  <a:srgbClr val="FF0000"/>
                </a:solidFill>
              </a:rPr>
              <a:t> ๓๐ รวม ๖๖ คน-- พี่เลี้ยงตามที่รับ) ถอดเสร็จ คอม</a:t>
            </a:r>
            <a:r>
              <a:rPr lang="th-TH" i="1" dirty="0" err="1" smtClean="0">
                <a:solidFill>
                  <a:srgbClr val="FF0000"/>
                </a:solidFill>
              </a:rPr>
              <a:t>เมนต์</a:t>
            </a:r>
            <a:r>
              <a:rPr lang="th-TH" i="1" dirty="0" smtClean="0">
                <a:solidFill>
                  <a:srgbClr val="FF0000"/>
                </a:solidFill>
              </a:rPr>
              <a:t>แล้วน่าจะนิ่ง   จึงพักเบรกบ่าย</a:t>
            </a:r>
          </a:p>
        </p:txBody>
      </p:sp>
    </p:spTree>
    <p:extLst>
      <p:ext uri="{BB962C8B-B14F-4D97-AF65-F5344CB8AC3E}">
        <p14:creationId xmlns:p14="http://schemas.microsoft.com/office/powerpoint/2010/main" val="834760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6099" y="206894"/>
            <a:ext cx="10178322" cy="594964"/>
          </a:xfrm>
        </p:spPr>
        <p:txBody>
          <a:bodyPr>
            <a:normAutofit/>
          </a:bodyPr>
          <a:lstStyle/>
          <a:p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การวิจัยคือการค้นหาคำตอบในสิ่งที่เราอยากรู้</a:t>
            </a:r>
            <a:endParaRPr lang="th-TH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140031"/>
            <a:ext cx="10178322" cy="4739561"/>
          </a:xfrm>
        </p:spPr>
        <p:txBody>
          <a:bodyPr>
            <a:normAutofit fontScale="92500" lnSpcReduction="10000"/>
          </a:bodyPr>
          <a:lstStyle/>
          <a:p>
            <a:pPr marL="0" lvl="0" indent="0" algn="thaiDist">
              <a:lnSpc>
                <a:spcPct val="107000"/>
              </a:lnSpc>
              <a:spcAft>
                <a:spcPts val="800"/>
              </a:spcAft>
              <a:buNone/>
            </a:pPr>
            <a:r>
              <a:rPr lang="th-TH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ความอยากรู้โดยปรกติแบ่งออกเป็น ๒ ประการ </a:t>
            </a:r>
            <a:r>
              <a:rPr lang="th-TH" sz="2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คือ</a:t>
            </a:r>
          </a:p>
          <a:p>
            <a:pPr marL="0" lvl="0" indent="0" algn="thaiDist">
              <a:lnSpc>
                <a:spcPct val="107000"/>
              </a:lnSpc>
              <a:spcAft>
                <a:spcPts val="800"/>
              </a:spcAft>
              <a:buNone/>
            </a:pPr>
            <a:r>
              <a:rPr lang="th-TH" sz="2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32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๑.อยากรู้รายละเอียดของสิ่งนั้น</a:t>
            </a:r>
            <a:r>
              <a:rPr lang="th-TH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การตั้งคำถามคือ “สิ่งนั้นป็นยังไง” สิ่งที่ต้องพิจารณาคือขอบเขตการวิจัย ๓ ด้านคือ พื้นที่ภูมิศาสตร์, คนกลุ่มทิ่เราต้องการศึกษา, ช่วงเวลาที่เราต้องการศึกษาวิจัยในเรื่องนั้นไม่ใช่ช่วงที่เราศึกษาวิจัย  ในส่วนความน่าเชื่อถือของข้อมูลที่นำมาวิเคราะห์ ขึ้นอยู่กับความน่าเชื่อถือของแหล่งข้อมูล  (ข้อมูลสัมภาษณ์น่าเชื่อถือน้อยที่สุด  ในกรณีนั้นไม่เป็นเรื่องจริง </a:t>
            </a:r>
            <a:r>
              <a:rPr lang="en-US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Fact</a:t>
            </a:r>
            <a:r>
              <a:rPr lang="th-TH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  และวิธีการเก็บข้อมูล  </a:t>
            </a:r>
            <a:endParaRPr lang="th-TH" sz="28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lvl="0" indent="0" algn="thaiDist">
              <a:lnSpc>
                <a:spcPct val="107000"/>
              </a:lnSpc>
              <a:spcAft>
                <a:spcPts val="800"/>
              </a:spcAft>
              <a:buNone/>
            </a:pPr>
            <a:r>
              <a:rPr lang="th-TH" sz="3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๒.</a:t>
            </a:r>
            <a:r>
              <a:rPr lang="th-TH" sz="32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อยากรู้ปัจจัย “สาเหตุ” ที่ทำให้เกิดสิ่งนั้นขึ้นมา </a:t>
            </a:r>
            <a:r>
              <a:rPr lang="th-TH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การตั้งคำถามคือการตั้งว่า “มันเป็นอย่างนี้ได้ยังไงวะ” เป็นการหาหลักฐานมาอธิบาย แบบนี้ยาก แต่เป็นการสร้างทิศทางการแก้ปัญกาเชิงนโยบายที่</a:t>
            </a:r>
            <a:r>
              <a:rPr lang="th-TH" sz="2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สำคัญ</a:t>
            </a:r>
            <a:endParaRPr lang="en-US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63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th-TH" sz="2600" dirty="0" smtClean="0">
                <a:solidFill>
                  <a:prstClr val="black"/>
                </a:solidFill>
              </a:rPr>
              <a:t>หลังพัก เตรียมความพร้อม</a:t>
            </a:r>
          </a:p>
          <a:p>
            <a:pPr lvl="0"/>
            <a:r>
              <a:rPr lang="th-TH" sz="2600" dirty="0" smtClean="0">
                <a:solidFill>
                  <a:prstClr val="black"/>
                </a:solidFill>
              </a:rPr>
              <a:t>เปิด</a:t>
            </a:r>
            <a:r>
              <a:rPr lang="th-TH" sz="2600" dirty="0">
                <a:solidFill>
                  <a:prstClr val="black"/>
                </a:solidFill>
              </a:rPr>
              <a:t>คลิปอินพุธ ชื่อคลิปที่ </a:t>
            </a:r>
            <a:endParaRPr lang="th-TH" sz="2600" dirty="0" smtClean="0">
              <a:solidFill>
                <a:prstClr val="black"/>
              </a:solidFill>
            </a:endParaRPr>
          </a:p>
          <a:p>
            <a:pPr lvl="1"/>
            <a:r>
              <a:rPr lang="en-US" sz="2200" b="1" dirty="0">
                <a:solidFill>
                  <a:prstClr val="black"/>
                </a:solidFill>
              </a:rPr>
              <a:t>1.</a:t>
            </a:r>
            <a:r>
              <a:rPr lang="th-TH" sz="2200" b="1" dirty="0">
                <a:solidFill>
                  <a:prstClr val="black"/>
                </a:solidFill>
              </a:rPr>
              <a:t>หมอวิจารณ์ ว่าด้วย “วิถีสร้างการเรียนรู้ในศตวรรษที่ </a:t>
            </a:r>
            <a:r>
              <a:rPr lang="en-US" sz="2200" b="1" dirty="0">
                <a:solidFill>
                  <a:prstClr val="black"/>
                </a:solidFill>
              </a:rPr>
              <a:t>21</a:t>
            </a:r>
            <a:r>
              <a:rPr lang="th-TH" sz="2200" b="1" dirty="0">
                <a:solidFill>
                  <a:prstClr val="black"/>
                </a:solidFill>
              </a:rPr>
              <a:t>”</a:t>
            </a:r>
            <a:r>
              <a:rPr lang="th-TH" sz="2200" dirty="0">
                <a:solidFill>
                  <a:prstClr val="black"/>
                </a:solidFill>
              </a:rPr>
              <a:t> เวลา </a:t>
            </a:r>
            <a:r>
              <a:rPr lang="en-US" sz="2200" dirty="0">
                <a:solidFill>
                  <a:prstClr val="black"/>
                </a:solidFill>
              </a:rPr>
              <a:t>11.35 </a:t>
            </a:r>
            <a:r>
              <a:rPr lang="th-TH" sz="2200" dirty="0">
                <a:solidFill>
                  <a:prstClr val="black"/>
                </a:solidFill>
              </a:rPr>
              <a:t>นาที</a:t>
            </a:r>
            <a:r>
              <a:rPr lang="en-US" sz="2200" dirty="0">
                <a:solidFill>
                  <a:prstClr val="black"/>
                </a:solidFill>
              </a:rPr>
              <a:t>  </a:t>
            </a:r>
            <a:r>
              <a:rPr lang="th-TH" sz="2200" dirty="0">
                <a:solidFill>
                  <a:prstClr val="black"/>
                </a:solidFill>
              </a:rPr>
              <a:t>เพื่อชี้ให้เห็นว่าเราต้องปรับการเรียนรู้  </a:t>
            </a:r>
            <a:endParaRPr lang="en-US" sz="2200" dirty="0">
              <a:solidFill>
                <a:prstClr val="black"/>
              </a:solidFill>
            </a:endParaRPr>
          </a:p>
          <a:p>
            <a:pPr lvl="1"/>
            <a:r>
              <a:rPr lang="en-US" sz="2200" dirty="0">
                <a:solidFill>
                  <a:prstClr val="black"/>
                </a:solidFill>
              </a:rPr>
              <a:t>2.</a:t>
            </a:r>
            <a:r>
              <a:rPr lang="th-TH" sz="2200" dirty="0">
                <a:solidFill>
                  <a:prstClr val="black"/>
                </a:solidFill>
              </a:rPr>
              <a:t>สดศรี “ถอดบทเรียนครู”  ใช้กระบวนการวิจัย </a:t>
            </a:r>
            <a:r>
              <a:rPr lang="th-TH" sz="2200" dirty="0" err="1">
                <a:solidFill>
                  <a:prstClr val="black"/>
                </a:solidFill>
              </a:rPr>
              <a:t>เคส</a:t>
            </a:r>
            <a:r>
              <a:rPr lang="th-TH" sz="2200" dirty="0">
                <a:solidFill>
                  <a:prstClr val="black"/>
                </a:solidFill>
              </a:rPr>
              <a:t>ครูอ้อย ครูไพเราะ  </a:t>
            </a:r>
          </a:p>
          <a:p>
            <a:pPr lvl="1"/>
            <a:r>
              <a:rPr lang="en-US" sz="2200" dirty="0">
                <a:solidFill>
                  <a:prstClr val="black"/>
                </a:solidFill>
              </a:rPr>
              <a:t>3</a:t>
            </a:r>
            <a:r>
              <a:rPr lang="en-US" sz="2200" b="1" dirty="0">
                <a:solidFill>
                  <a:prstClr val="black"/>
                </a:solidFill>
              </a:rPr>
              <a:t>. MIO </a:t>
            </a:r>
            <a:r>
              <a:rPr lang="th-TH" sz="2200" b="1" dirty="0">
                <a:solidFill>
                  <a:prstClr val="black"/>
                </a:solidFill>
              </a:rPr>
              <a:t>ตอน  เวลา </a:t>
            </a:r>
            <a:r>
              <a:rPr lang="en-US" sz="2200" b="1" dirty="0">
                <a:solidFill>
                  <a:prstClr val="black"/>
                </a:solidFill>
              </a:rPr>
              <a:t>9 </a:t>
            </a:r>
            <a:r>
              <a:rPr lang="th-TH" sz="2200" b="1" dirty="0">
                <a:solidFill>
                  <a:prstClr val="black"/>
                </a:solidFill>
              </a:rPr>
              <a:t>นาที</a:t>
            </a:r>
          </a:p>
          <a:p>
            <a:pPr marL="457200" lvl="1" indent="0">
              <a:buNone/>
            </a:pPr>
            <a:r>
              <a:rPr lang="th-TH" sz="2200" dirty="0">
                <a:solidFill>
                  <a:prstClr val="black"/>
                </a:solidFill>
              </a:rPr>
              <a:t>เสวนา </a:t>
            </a:r>
            <a:r>
              <a:rPr lang="th-TH" sz="2200" b="1" dirty="0">
                <a:solidFill>
                  <a:prstClr val="black"/>
                </a:solidFill>
              </a:rPr>
              <a:t>“ศาสตร์ของพระชา พัฒนาสู่การเรียนรู้ศตวรรษที่ </a:t>
            </a:r>
            <a:r>
              <a:rPr lang="en-US" sz="2200" b="1" dirty="0">
                <a:solidFill>
                  <a:prstClr val="black"/>
                </a:solidFill>
              </a:rPr>
              <a:t>21</a:t>
            </a:r>
            <a:r>
              <a:rPr lang="th-TH" sz="2200" b="1" dirty="0">
                <a:solidFill>
                  <a:prstClr val="black"/>
                </a:solidFill>
              </a:rPr>
              <a:t>” </a:t>
            </a:r>
          </a:p>
          <a:p>
            <a:pPr lvl="1">
              <a:buFontTx/>
              <a:buChar char="-"/>
            </a:pPr>
            <a:r>
              <a:rPr lang="th-TH" sz="2200" dirty="0">
                <a:solidFill>
                  <a:prstClr val="black"/>
                </a:solidFill>
              </a:rPr>
              <a:t>แนะนำผู้ร่วมเสวนา โดย พี่แอน</a:t>
            </a:r>
          </a:p>
          <a:p>
            <a:pPr lvl="1">
              <a:buFontTx/>
              <a:buChar char="-"/>
            </a:pPr>
            <a:r>
              <a:rPr lang="th-TH" sz="2200" dirty="0">
                <a:solidFill>
                  <a:prstClr val="black"/>
                </a:solidFill>
              </a:rPr>
              <a:t>เปิดคลิป หมอวิจารณ์  โดยทีมสื่อ </a:t>
            </a:r>
          </a:p>
          <a:p>
            <a:pPr lvl="1">
              <a:buFontTx/>
              <a:buChar char="-"/>
            </a:pPr>
            <a:r>
              <a:rPr lang="th-TH" sz="2200" dirty="0">
                <a:solidFill>
                  <a:prstClr val="black"/>
                </a:solidFill>
              </a:rPr>
              <a:t>เสวนา นำโดย อ.</a:t>
            </a:r>
            <a:r>
              <a:rPr lang="th-TH" sz="2200" dirty="0" err="1">
                <a:solidFill>
                  <a:prstClr val="black"/>
                </a:solidFill>
              </a:rPr>
              <a:t>หรน</a:t>
            </a:r>
            <a:r>
              <a:rPr lang="th-TH" sz="2200" dirty="0">
                <a:solidFill>
                  <a:prstClr val="black"/>
                </a:solidFill>
              </a:rPr>
              <a:t> หัสมา ผู้ร่วมเสวนา มี </a:t>
            </a:r>
            <a:r>
              <a:rPr lang="th-TH" sz="2200" dirty="0" err="1">
                <a:solidFill>
                  <a:prstClr val="black"/>
                </a:solidFill>
              </a:rPr>
              <a:t>ผ.อ</a:t>
            </a:r>
            <a:r>
              <a:rPr lang="th-TH" sz="2200" dirty="0">
                <a:solidFill>
                  <a:prstClr val="black"/>
                </a:solidFill>
              </a:rPr>
              <a:t>.สุทธิ  สาย</a:t>
            </a:r>
            <a:r>
              <a:rPr lang="th-TH" sz="2200" dirty="0" err="1">
                <a:solidFill>
                  <a:prstClr val="black"/>
                </a:solidFill>
              </a:rPr>
              <a:t>สุนีย์</a:t>
            </a:r>
            <a:r>
              <a:rPr lang="th-TH" sz="2200" dirty="0">
                <a:solidFill>
                  <a:prstClr val="black"/>
                </a:solidFill>
              </a:rPr>
              <a:t> , </a:t>
            </a:r>
            <a:r>
              <a:rPr lang="th-TH" sz="2200" dirty="0" err="1">
                <a:solidFill>
                  <a:prstClr val="black"/>
                </a:solidFill>
              </a:rPr>
              <a:t>อ.หุดดีน</a:t>
            </a:r>
            <a:r>
              <a:rPr lang="th-TH" sz="2200" dirty="0">
                <a:solidFill>
                  <a:prstClr val="black"/>
                </a:solidFill>
              </a:rPr>
              <a:t> , คุณแดง</a:t>
            </a:r>
          </a:p>
          <a:p>
            <a:pPr lvl="1">
              <a:buFontTx/>
              <a:buChar char="-"/>
            </a:pPr>
            <a:r>
              <a:rPr lang="th-TH" sz="2200" dirty="0">
                <a:solidFill>
                  <a:prstClr val="black"/>
                </a:solidFill>
              </a:rPr>
              <a:t>ปิดด้วยคลิป (หาเพิ่ม</a:t>
            </a:r>
            <a:r>
              <a:rPr lang="th-TH" sz="2200" dirty="0" smtClean="0">
                <a:solidFill>
                  <a:prstClr val="black"/>
                </a:solidFill>
              </a:rPr>
              <a:t>)</a:t>
            </a:r>
          </a:p>
          <a:p>
            <a:r>
              <a:rPr lang="th-TH" sz="2400" dirty="0">
                <a:solidFill>
                  <a:prstClr val="black"/>
                </a:solidFill>
              </a:rPr>
              <a:t>แลกเปลี่ยนความคิดเห็น</a:t>
            </a:r>
          </a:p>
          <a:p>
            <a:pPr lvl="0"/>
            <a:r>
              <a:rPr lang="th-TH" sz="2600" b="1" dirty="0" smtClean="0">
                <a:solidFill>
                  <a:srgbClr val="00B050"/>
                </a:solidFill>
              </a:rPr>
              <a:t>ถอดบทเรียน โดยพี่แอนและทีม   ใช้วิธีการอัศวินโต๊ะกลม เขียน</a:t>
            </a:r>
            <a:r>
              <a:rPr lang="th-TH" sz="2600" b="1" dirty="0" err="1" smtClean="0">
                <a:solidFill>
                  <a:srgbClr val="00B050"/>
                </a:solidFill>
              </a:rPr>
              <a:t>ชาร์ท</a:t>
            </a:r>
            <a:r>
              <a:rPr lang="th-TH" sz="2600" b="1" dirty="0" smtClean="0">
                <a:solidFill>
                  <a:srgbClr val="00B050"/>
                </a:solidFill>
              </a:rPr>
              <a:t> แปะลงบอร์ด ฝา   วิทยากรฟัง ห้ามพูด คอยสนับสนุนกระดาษ </a:t>
            </a:r>
            <a:r>
              <a:rPr lang="th-TH" sz="2600" b="1" dirty="0" err="1" smtClean="0">
                <a:solidFill>
                  <a:srgbClr val="00B050"/>
                </a:solidFill>
              </a:rPr>
              <a:t>ชาร์ท</a:t>
            </a:r>
            <a:r>
              <a:rPr lang="th-TH" sz="2600" b="1" dirty="0" smtClean="0">
                <a:solidFill>
                  <a:srgbClr val="00B050"/>
                </a:solidFill>
              </a:rPr>
              <a:t> ปากกา  เขียนเสร็จ ติดฝาแล้ว สุ่มนำเสนอ </a:t>
            </a:r>
            <a:r>
              <a:rPr lang="en-US" sz="2600" b="1" dirty="0" smtClean="0">
                <a:solidFill>
                  <a:srgbClr val="00B050"/>
                </a:solidFill>
              </a:rPr>
              <a:t>2 </a:t>
            </a:r>
            <a:r>
              <a:rPr lang="th-TH" sz="2600" b="1" dirty="0" smtClean="0">
                <a:solidFill>
                  <a:srgbClr val="00B050"/>
                </a:solidFill>
              </a:rPr>
              <a:t>กลุ่มตามเวลา </a:t>
            </a:r>
            <a:endParaRPr lang="th-TH" sz="2200" dirty="0">
              <a:solidFill>
                <a:prstClr val="black"/>
              </a:solidFill>
            </a:endParaRPr>
          </a:p>
          <a:p>
            <a:pPr lvl="0"/>
            <a:r>
              <a:rPr lang="th-TH" sz="2200" b="1" dirty="0" smtClean="0">
                <a:solidFill>
                  <a:srgbClr val="FF0000"/>
                </a:solidFill>
              </a:rPr>
              <a:t>ชี้แจงเรื่องที่พัก สตูล อาหาร นัดหมายเวลาวันต่อไป </a:t>
            </a:r>
            <a:r>
              <a:rPr lang="th-TH" sz="2200" b="1" dirty="0" smtClean="0">
                <a:solidFill>
                  <a:prstClr val="black"/>
                </a:solidFill>
              </a:rPr>
              <a:t>ควรมีเบอร์ติดต่อทีมดูแล</a:t>
            </a:r>
          </a:p>
          <a:p>
            <a:pPr lvl="0"/>
            <a:r>
              <a:rPr lang="th-TH" sz="2200" b="1" dirty="0">
                <a:solidFill>
                  <a:prstClr val="black"/>
                </a:solidFill>
              </a:rPr>
              <a:t> </a:t>
            </a:r>
            <a:r>
              <a:rPr lang="th-TH" sz="2200" b="1" dirty="0" smtClean="0">
                <a:solidFill>
                  <a:prstClr val="black"/>
                </a:solidFill>
              </a:rPr>
              <a:t>ทีมวิทยากร </a:t>
            </a:r>
            <a:r>
              <a:rPr lang="en-US" sz="2200" b="1" dirty="0" smtClean="0">
                <a:solidFill>
                  <a:prstClr val="black"/>
                </a:solidFill>
              </a:rPr>
              <a:t>AAR </a:t>
            </a:r>
            <a:r>
              <a:rPr lang="th-TH" sz="2200" b="1" dirty="0" smtClean="0">
                <a:solidFill>
                  <a:prstClr val="black"/>
                </a:solidFill>
              </a:rPr>
              <a:t>หลังงาน เตรียมความพร้อม </a:t>
            </a:r>
            <a:r>
              <a:rPr lang="en-US" sz="2200" b="1" dirty="0" smtClean="0">
                <a:solidFill>
                  <a:prstClr val="black"/>
                </a:solidFill>
              </a:rPr>
              <a:t>9 </a:t>
            </a:r>
            <a:r>
              <a:rPr lang="th-TH" sz="2200" b="1" dirty="0" smtClean="0">
                <a:solidFill>
                  <a:prstClr val="black"/>
                </a:solidFill>
              </a:rPr>
              <a:t>พ.ค. </a:t>
            </a:r>
            <a:r>
              <a:rPr lang="en-US" sz="2200" b="1" dirty="0" smtClean="0">
                <a:solidFill>
                  <a:prstClr val="black"/>
                </a:solidFill>
              </a:rPr>
              <a:t>60 </a:t>
            </a:r>
            <a:r>
              <a:rPr lang="th-TH" sz="2200" b="1" dirty="0" smtClean="0">
                <a:solidFill>
                  <a:prstClr val="black"/>
                </a:solidFill>
              </a:rPr>
              <a:t>อีกครั้ง</a:t>
            </a:r>
            <a:endParaRPr lang="en-US" sz="26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09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ช่วงเย็น  ๘ พ.ค. ๖๐ 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หลังทานข้าวเย็น</a:t>
            </a:r>
          </a:p>
          <a:p>
            <a:r>
              <a:rPr lang="th-TH" dirty="0"/>
              <a:t> </a:t>
            </a:r>
            <a:r>
              <a:rPr lang="th-TH" dirty="0" smtClean="0"/>
              <a:t>นัดทีมแกนนำ </a:t>
            </a:r>
            <a:r>
              <a:rPr lang="en-US" dirty="0" smtClean="0"/>
              <a:t>3 </a:t>
            </a:r>
            <a:r>
              <a:rPr lang="th-TH" dirty="0" smtClean="0"/>
              <a:t>โรงเรียน มาแลกเปลี่ยนนอกรอบที่ห้องเกียรติยศ   โรงเรียนละ </a:t>
            </a:r>
            <a:r>
              <a:rPr lang="en-US" dirty="0" smtClean="0"/>
              <a:t>2 </a:t>
            </a:r>
            <a:r>
              <a:rPr lang="th-TH" dirty="0" smtClean="0"/>
              <a:t>คน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72116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2728"/>
          </a:xfrm>
        </p:spPr>
        <p:txBody>
          <a:bodyPr/>
          <a:lstStyle/>
          <a:p>
            <a:r>
              <a:rPr lang="en-US" dirty="0" smtClean="0"/>
              <a:t>9 </a:t>
            </a:r>
            <a:r>
              <a:rPr lang="th-TH" dirty="0" smtClean="0"/>
              <a:t>พฤษภาคม </a:t>
            </a:r>
            <a:r>
              <a:rPr lang="en-US" dirty="0" smtClean="0"/>
              <a:t>2560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1467854"/>
            <a:ext cx="10515600" cy="4709109"/>
          </a:xfrm>
        </p:spPr>
        <p:txBody>
          <a:bodyPr/>
          <a:lstStyle/>
          <a:p>
            <a:r>
              <a:rPr lang="th-TH" dirty="0" smtClean="0"/>
              <a:t>ลงทะเบียน    </a:t>
            </a:r>
            <a:r>
              <a:rPr lang="en-US" dirty="0" smtClean="0"/>
              <a:t>08.30 </a:t>
            </a:r>
            <a:r>
              <a:rPr lang="th-TH" dirty="0" smtClean="0"/>
              <a:t>น. </a:t>
            </a:r>
          </a:p>
          <a:p>
            <a:r>
              <a:rPr lang="th-TH" dirty="0" smtClean="0"/>
              <a:t>เช็คอิน – โดยเกม ภาพเดียว ตัดภาพหกส่วน กลับไปวาดภาพที่เห็น  เน้นเรื่องการจับประเด็น  มีคน  ดูภาพ “หมาหางด้วน”    </a:t>
            </a:r>
          </a:p>
          <a:p>
            <a:r>
              <a:rPr lang="th-TH" dirty="0"/>
              <a:t> </a:t>
            </a:r>
            <a:r>
              <a:rPr lang="th-TH" dirty="0" smtClean="0"/>
              <a:t>ทำสติ </a:t>
            </a:r>
            <a:r>
              <a:rPr lang="en-US" dirty="0" smtClean="0"/>
              <a:t>MIO</a:t>
            </a:r>
            <a:r>
              <a:rPr lang="th-TH" dirty="0" smtClean="0"/>
              <a:t> ห้องใหญ่ </a:t>
            </a:r>
          </a:p>
          <a:p>
            <a:r>
              <a:rPr lang="th-TH" dirty="0" smtClean="0"/>
              <a:t>แนะนำครูประจำชั้น ชวนไปจุดนัดพบ</a:t>
            </a:r>
          </a:p>
          <a:p>
            <a:r>
              <a:rPr lang="th-TH" dirty="0" smtClean="0"/>
              <a:t>ลงพื้นที่   เขียนแผนระบุให้เชื่อมโยง มีการใช้คำที่ชัดเจน มีการระบุตัวชี้วัดเศรษฐกิจพอเพียง </a:t>
            </a:r>
          </a:p>
          <a:p>
            <a:pPr lvl="1"/>
            <a:r>
              <a:rPr lang="th-TH" dirty="0" smtClean="0"/>
              <a:t>ป.๑ พาลงห้อง  สร้างข้อตกลง เตรียมสำรวจโรงเรียน อาคารเรียน   มีจุดที่พา ห้องน้ำ ห้องสมุด ห้องสหกรณ์ ห้องบุคลากร แนะนำบุคลากรครูสายชั้น ป.๑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61080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th-TH" dirty="0" smtClean="0"/>
              <a:t>การใช้คำ </a:t>
            </a:r>
            <a:r>
              <a:rPr lang="en-US" dirty="0" smtClean="0"/>
              <a:t>MIO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4000" dirty="0"/>
              <a:t> </a:t>
            </a:r>
            <a:r>
              <a:rPr lang="th-TH" sz="4000" dirty="0" smtClean="0"/>
              <a:t>ตัวอย่าง “ขอเชิญทุกท่านนั่งตัวตรง หลังตรง หลับตาลง... ระหว่างนี้ถ้าเกิดความคิด จัดการกับความคิดโดยการกลับมาสังเกตที่ลมหายใจอีกครั้งหนึ่งนะค่ะ”</a:t>
            </a:r>
          </a:p>
          <a:p>
            <a:pPr>
              <a:buFontTx/>
              <a:buChar char="-"/>
            </a:pPr>
            <a:r>
              <a:rPr lang="th-TH" sz="4000" dirty="0" smtClean="0"/>
              <a:t>“ขอเชิญทุกท่านลืมตาค่ะ”</a:t>
            </a:r>
          </a:p>
        </p:txBody>
      </p:sp>
    </p:spTree>
    <p:extLst>
      <p:ext uri="{BB962C8B-B14F-4D97-AF65-F5344CB8AC3E}">
        <p14:creationId xmlns:p14="http://schemas.microsoft.com/office/powerpoint/2010/main" val="199721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ขั้นถอดบทเรียน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1804737"/>
            <a:ext cx="10515600" cy="4372226"/>
          </a:xfrm>
        </p:spPr>
        <p:txBody>
          <a:bodyPr/>
          <a:lstStyle/>
          <a:p>
            <a:r>
              <a:rPr lang="th-TH" b="1" dirty="0" smtClean="0"/>
              <a:t>มีการ </a:t>
            </a:r>
            <a:r>
              <a:rPr lang="en-US" b="1" dirty="0" smtClean="0"/>
              <a:t>PLC   </a:t>
            </a:r>
            <a:r>
              <a:rPr lang="th-TH" b="1" dirty="0" smtClean="0"/>
              <a:t>เป็นการใช้ </a:t>
            </a:r>
            <a:r>
              <a:rPr lang="en-US" b="1" dirty="0" smtClean="0"/>
              <a:t>7 </a:t>
            </a:r>
            <a:r>
              <a:rPr lang="th-TH" b="1" dirty="0" smtClean="0"/>
              <a:t>คำถามวิจัย เพื่อใช้ในการถอดบทเรียน </a:t>
            </a:r>
          </a:p>
          <a:p>
            <a:r>
              <a:rPr lang="th-TH" b="1" dirty="0" smtClean="0"/>
              <a:t>แบ่งกลุ่มโดยให้นักเรียนกำหนดตำแหน่งในกลุ่มเองหรือครูนำถาม ใช้กระบวนการสติสนทนา มีประธานกลุ่มนำถาม มีคนจด</a:t>
            </a:r>
            <a:r>
              <a:rPr lang="th-TH" b="1" dirty="0" err="1" smtClean="0"/>
              <a:t>ชาร์ท</a:t>
            </a:r>
            <a:r>
              <a:rPr lang="th-TH" b="1" dirty="0" smtClean="0"/>
              <a:t> หรือ บันทึก  </a:t>
            </a:r>
          </a:p>
          <a:p>
            <a:r>
              <a:rPr lang="th-TH" dirty="0" smtClean="0"/>
              <a:t> การบ้านหา </a:t>
            </a:r>
            <a:r>
              <a:rPr lang="en-US" dirty="0" smtClean="0"/>
              <a:t>7 </a:t>
            </a:r>
            <a:r>
              <a:rPr lang="th-TH" dirty="0" smtClean="0"/>
              <a:t>คำถาม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08732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 4"/>
          <p:cNvSpPr/>
          <p:nvPr/>
        </p:nvSpPr>
        <p:spPr>
          <a:xfrm>
            <a:off x="812132" y="249085"/>
            <a:ext cx="11141242" cy="6293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-180340">
              <a:lnSpc>
                <a:spcPct val="115000"/>
              </a:lnSpc>
              <a:spcAft>
                <a:spcPts val="0"/>
              </a:spcAft>
            </a:pPr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ขั้น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นำ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ให้นักเรียนนั่งสมาธิเพื่อสร้างสติ 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นาที (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MIO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ครูและนักเรียนแนะนำตัว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ครูสร้างข้อตกลงกับนักเรียนชี้แจงทำความเข้าใจเกี่ยวกับการไปแหล่งเรียนรู้ตลาดสด เพื่อศึกษาสภาพทั่วไปของตลาดแล้วนำมาเป็นข้อมูลในการเรียนวิชาการศึกษาเรียนรู้ พร้อมแจกแผนผัง(ภูมิคุ้มกัน)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ขั้นสอน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ครูและนักเรียนเดินทางไปยังตลาดสดเมืองสตูล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ครูตั้งคำถามเพื่อกระตุ้นความคิดนักเรียนในการศึกษาสภาพโดยทั่วไปของตลาดสด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นักเรียนมีอิสระในการพูดคุย ซักถามข้อสงสัยกับพ่อค้า-แม่ค้า และประชาชนที่มาใช้บริการในตลาดสด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นักเรียนทำแบบสำรวจสภาพตลาดสดเมืองสตูลภายในเวลาที่กำหนดจากนั้นรวบรวมส่งครู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นักเรียนนำเอาแบบสำรวจสภาพของตลาดสดเมืองสตูล เขียนแผนผังความคิดพร้อมตกแต่งให้สวยงาม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ครูซักถามนักเรียนเกี่ยวกับประสบการณ์ที่ได้รับจากตลาดสดเป็นรายบุคคล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ครูใช้คำถามที่ถามถึงเหตุผลของนักเรียนแต่ละคนที่ใช้บริการของตลาดสดดีหรือไม่อย่างไร ต้องเตรียมตัวอย่างไร ซื้อของอย่างไร (</a:t>
            </a:r>
            <a:r>
              <a:rPr lang="th-TH" sz="1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มีเหตุผล, พอประมาณ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ครูเปิดโอกาสให้นักเรียนได้เปรียบเทียบระหว่างการใช้บริการตลอดสดกับห้างสรรพสินค้า ว่าแตกต่างกันอย่างไร โดยแสดงความคิดเห็นเป็นรายบุคคล(</a:t>
            </a:r>
            <a:r>
              <a:rPr lang="th-TH" sz="1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ความรู้, เหตุผล, พอประมาณ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นักเรียนนำประสบการณ์ของตนเองเขียนเป็นเรื่องเล่า จากนั้นรวบรวมส่งครู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ขั้นสรุป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นักเรียนและครูร่วมกันสนทนาเกี่ยวกับสภาพของตลาดสด สิ่งที่พบเจอ ปัญหาหรือสิ่งที่น่าสนใจแล้วสรุปในหัวข้อที่มีความคิดเห็นตรงกัน (</a:t>
            </a:r>
            <a:r>
              <a:rPr lang="th-TH" sz="1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คุณธรรม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นักเรียนสรุปองค์ความรู้ของตนเองในสมุด (</a:t>
            </a:r>
            <a:r>
              <a:rPr lang="th-TH" sz="1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มีความรู้</a:t>
            </a:r>
            <a:r>
              <a:rPr lang="th-TH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16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76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586854"/>
          </a:xfrm>
        </p:spPr>
        <p:txBody>
          <a:bodyPr>
            <a:normAutofit fontScale="90000"/>
          </a:bodyPr>
          <a:lstStyle/>
          <a:p>
            <a:r>
              <a:rPr lang="th-TH" dirty="0" smtClean="0"/>
              <a:t>ความรู้เช็ค</a:t>
            </a:r>
            <a:r>
              <a:rPr lang="th-TH" dirty="0" err="1" smtClean="0"/>
              <a:t>เอาท์</a:t>
            </a:r>
            <a:r>
              <a:rPr lang="th-TH" dirty="0" smtClean="0"/>
              <a:t> </a:t>
            </a:r>
            <a:r>
              <a:rPr lang="en-US" dirty="0" smtClean="0"/>
              <a:t>7 </a:t>
            </a:r>
            <a:r>
              <a:rPr lang="th-TH" dirty="0" smtClean="0"/>
              <a:t>พ.ค.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38200" y="709684"/>
            <a:ext cx="10515600" cy="5467279"/>
          </a:xfrm>
        </p:spPr>
        <p:txBody>
          <a:bodyPr>
            <a:normAutofit lnSpcReduction="10000"/>
          </a:bodyPr>
          <a:lstStyle/>
          <a:p>
            <a:r>
              <a:rPr lang="th-TH" b="1" dirty="0" smtClean="0"/>
              <a:t>อนุบาล</a:t>
            </a:r>
            <a:r>
              <a:rPr lang="th-TH" dirty="0" smtClean="0"/>
              <a:t> –เรียนรู้เรื่องความรู้ใหม่ </a:t>
            </a:r>
            <a:r>
              <a:rPr lang="en-US" dirty="0" smtClean="0"/>
              <a:t>AAR </a:t>
            </a:r>
            <a:r>
              <a:rPr lang="th-TH" dirty="0" smtClean="0"/>
              <a:t>หลังงานทุกครั้ง</a:t>
            </a:r>
          </a:p>
          <a:p>
            <a:r>
              <a:rPr lang="th-TH" b="1" dirty="0" smtClean="0"/>
              <a:t>ป.๑ </a:t>
            </a:r>
            <a:r>
              <a:rPr lang="th-TH" dirty="0" smtClean="0"/>
              <a:t>ปรับเรื่องการจัดการเรียนรู้ ในเชิงสถานที่</a:t>
            </a:r>
          </a:p>
          <a:p>
            <a:r>
              <a:rPr lang="th-TH" b="1" dirty="0" smtClean="0"/>
              <a:t>ป.๒ </a:t>
            </a:r>
            <a:r>
              <a:rPr lang="th-TH" dirty="0" smtClean="0"/>
              <a:t>วันนี้ เรียนรู้แบบไม่เป็นทางการ ได้แลกเปลี่ยน</a:t>
            </a:r>
          </a:p>
          <a:p>
            <a:r>
              <a:rPr lang="th-TH" b="1" dirty="0" smtClean="0"/>
              <a:t>ป.๔ </a:t>
            </a:r>
            <a:r>
              <a:rPr lang="th-TH" dirty="0" smtClean="0"/>
              <a:t>ดูแผนที่เขียน มาดูปรับ มีไฟล์ที่ปรับจะไปดูการเขียนคืนนี้    วันนี้ไม่สมบูรณ์ วันหน้าจะสมบูรณ์กว่า </a:t>
            </a:r>
          </a:p>
          <a:p>
            <a:r>
              <a:rPr lang="th-TH" b="1" dirty="0" smtClean="0"/>
              <a:t>ป.</a:t>
            </a:r>
            <a:r>
              <a:rPr lang="th-TH" b="1" dirty="0"/>
              <a:t>๕  </a:t>
            </a:r>
            <a:r>
              <a:rPr lang="th-TH" dirty="0"/>
              <a:t>เรียนรู้เรื่องกระบวนการตั้ง</a:t>
            </a:r>
            <a:r>
              <a:rPr lang="th-TH" dirty="0" smtClean="0"/>
              <a:t>คำถาม</a:t>
            </a:r>
          </a:p>
          <a:p>
            <a:r>
              <a:rPr lang="th-TH" b="1" dirty="0" smtClean="0"/>
              <a:t>ป.</a:t>
            </a:r>
            <a:r>
              <a:rPr lang="th-TH" b="1" dirty="0"/>
              <a:t>๖ </a:t>
            </a:r>
            <a:r>
              <a:rPr lang="th-TH" dirty="0"/>
              <a:t>มองเห็นงานวิจัยเพิ่มขึ้น คิดว่าวันนี้แต่ละชั้นมองหาเหตุ ภูมิคุ้มกันที่จะจัด</a:t>
            </a:r>
            <a:r>
              <a:rPr lang="th-TH" dirty="0" smtClean="0"/>
              <a:t>ขึ้น</a:t>
            </a:r>
          </a:p>
          <a:p>
            <a:r>
              <a:rPr lang="th-TH" b="1" dirty="0" smtClean="0"/>
              <a:t>อ.</a:t>
            </a:r>
            <a:r>
              <a:rPr lang="th-TH" b="1" dirty="0" err="1" smtClean="0"/>
              <a:t>หรน</a:t>
            </a:r>
            <a:r>
              <a:rPr lang="th-TH" b="1" dirty="0" smtClean="0"/>
              <a:t> </a:t>
            </a:r>
            <a:r>
              <a:rPr lang="th-TH" dirty="0" smtClean="0"/>
              <a:t>-- “ตั้งใจ แก้ปัญหา ในส่วนแผนการสอนอยากฝากว่า เราเน้นกระบวนการ ไม่ใช่เนื้อหา”</a:t>
            </a:r>
          </a:p>
          <a:p>
            <a:r>
              <a:rPr lang="th-TH" b="1" dirty="0" smtClean="0"/>
              <a:t>บุหลัน</a:t>
            </a:r>
            <a:r>
              <a:rPr lang="th-TH" dirty="0" smtClean="0"/>
              <a:t> – ต้องคุย ดีที่สุด ในส่วนแผนไม่มีแผนสมบูรณ์สุดในครั้งเดียว เราอยากปรับงานให้มากขึ้น  อยากชี้ให้เห็นบทบาทร่วมในการทำงานแต่ละห้อง ครู และทีม ต้องคุยว่าจะวางบทบาทในแต่ละห้องอย่างไร? </a:t>
            </a:r>
          </a:p>
          <a:p>
            <a:r>
              <a:rPr lang="th-TH" dirty="0"/>
              <a:t> </a:t>
            </a:r>
            <a:r>
              <a:rPr lang="th-TH" b="1" dirty="0" err="1" smtClean="0"/>
              <a:t>ผ.อ</a:t>
            </a:r>
            <a:r>
              <a:rPr lang="th-TH" b="1" dirty="0" smtClean="0"/>
              <a:t>.สุทธิ</a:t>
            </a:r>
            <a:r>
              <a:rPr lang="th-TH" dirty="0" smtClean="0"/>
              <a:t> – นี่คือ กระบวนการ </a:t>
            </a:r>
            <a:r>
              <a:rPr lang="en-US" dirty="0" smtClean="0"/>
              <a:t>CQI </a:t>
            </a:r>
            <a:r>
              <a:rPr lang="th-TH" dirty="0" smtClean="0"/>
              <a:t>เป็นการเรียนรู้ระหว่างบุคคล อย่ายึดจนหลง ปรับไม่ได้  เราให้เด็กเป็นผู้สร้าง  เราต้องให้เขาเข้าใจบทบาทงานนี้ ประเด็นอื่น สร้างความมั่นใจในการทำงานในครั้งนี้ พรุ่งนี้เป็นโอกาสเราที่ได้ทดลอง เรากำลังสร้างออกแบบ การเรียนรู้ ร่วมกับทีม</a:t>
            </a:r>
            <a:r>
              <a:rPr lang="th-TH" dirty="0" err="1" smtClean="0"/>
              <a:t>สกว</a:t>
            </a:r>
            <a:r>
              <a:rPr lang="th-TH" dirty="0" smtClean="0"/>
              <a:t>. เชื่อว่าเราทำได้ทุกคน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83079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71500" y="1089025"/>
            <a:ext cx="11353800" cy="4492625"/>
          </a:xfrm>
        </p:spPr>
        <p:txBody>
          <a:bodyPr>
            <a:normAutofit/>
          </a:bodyPr>
          <a:lstStyle/>
          <a:p>
            <a:pPr marL="0" lvl="0" indent="0" algn="thaiDist">
              <a:buNone/>
            </a:pP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11.1. </a:t>
            </a:r>
            <a:r>
              <a:rPr lang="th-TH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จะทำอะไร ทำไมถึงทำ ในประเด็นที่เลือก?</a:t>
            </a:r>
          </a:p>
          <a:p>
            <a:pPr marL="0" lvl="0" indent="0" algn="thaiDist">
              <a:buNone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11.2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th-TH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มีความพร้อม ความเป็นไปได้ที่จะทำหรือไม่?</a:t>
            </a:r>
          </a:p>
          <a:p>
            <a:pPr marL="0" lvl="0" indent="0" algn="thaiDist">
              <a:buNone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11.3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th-TH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มีความรู้เพียงพอในเรื่องที่จะทำหรือไม่?</a:t>
            </a:r>
          </a:p>
          <a:p>
            <a:pPr marL="0" lvl="0" indent="0" algn="thaiDist">
              <a:buNone/>
            </a:pP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11.4 </a:t>
            </a:r>
            <a:r>
              <a:rPr lang="th-TH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จะทำอย่างไรจึงจะเกิดความพอดี  พอประมาณ สอดคล้องกับหลักจริยธรรม และสามารถรองรับปัญหา หรือการเปลี่ยนแปลงในอนาคตได้?</a:t>
            </a:r>
          </a:p>
          <a:p>
            <a:pPr marL="0" indent="0"/>
            <a:endParaRPr lang="th-TH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41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828898"/>
          </a:xfrm>
        </p:spPr>
        <p:txBody>
          <a:bodyPr>
            <a:normAutofit/>
          </a:bodyPr>
          <a:lstStyle/>
          <a:p>
            <a:r>
              <a:rPr lang="th-TH" sz="32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หน่วยวิเคราะห์มี ๓ ระดับ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460665"/>
            <a:ext cx="10178322" cy="4418927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ngsana New" panose="02020603050405020304" pitchFamily="18" charset="-34"/>
              <a:buChar char="-"/>
            </a:pPr>
            <a:r>
              <a:rPr lang="th-TH" sz="2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ระดับปัจเจกบุคคล (ทำไมสุเป็นหนี้)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ngsana New" panose="02020603050405020304" pitchFamily="18" charset="-34"/>
              <a:buChar char="-"/>
            </a:pPr>
            <a:r>
              <a:rPr lang="th-TH" sz="2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ระดับชุมชน(ทำไมชุมชนบางชุมชนเป็นหนี้)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ngsana New" panose="02020603050405020304" pitchFamily="18" charset="-34"/>
              <a:buChar char="-"/>
            </a:pPr>
            <a:r>
              <a:rPr lang="th-TH" sz="2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ระดับตำบล (ทำไมคลองหอยโข่งมีปัญหา) หรือ......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ngsana New" panose="02020603050405020304" pitchFamily="18" charset="-34"/>
              <a:buChar char="-"/>
            </a:pPr>
            <a:r>
              <a:rPr lang="th-TH" sz="2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แบบนี้เรียกว่าออกแบบงานวิจัย ซึ่งต้องถามคำถามในแบบที่สอง เพราะแบบนี้เป็นการหาคำตอบ เช่นต้องการรู้ปัจจัยที่สำเร็จกับล้มเหลว ต้องออกแบบการศึกษาเชิงเปรียบเทียบ </a:t>
            </a:r>
            <a:endParaRPr lang="en-US" sz="24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1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7" y="382385"/>
            <a:ext cx="10552395" cy="1054529"/>
          </a:xfrm>
        </p:spPr>
        <p:txBody>
          <a:bodyPr>
            <a:normAutofit/>
          </a:bodyPr>
          <a:lstStyle/>
          <a:p>
            <a:pPr algn="just"/>
            <a:r>
              <a:rPr lang="th-TH" sz="32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ความต่างระหว่าง</a:t>
            </a:r>
            <a:r>
              <a:rPr lang="th-TH" sz="32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โครงการวิจัยกับ</a:t>
            </a:r>
            <a:r>
              <a:rPr lang="th-TH" sz="3200" b="1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โครงการทั่วไป</a:t>
            </a:r>
            <a:r>
              <a:rPr lang="en-US" sz="32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2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th-TH" sz="32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436915"/>
            <a:ext cx="10178322" cy="4442678"/>
          </a:xfrm>
        </p:spPr>
        <p:txBody>
          <a:bodyPr>
            <a:normAutofit/>
          </a:bodyPr>
          <a:lstStyle/>
          <a:p>
            <a:pPr marL="342900" lvl="0" indent="-342900" algn="thaiDist">
              <a:lnSpc>
                <a:spcPct val="107000"/>
              </a:lnSpc>
              <a:spcAft>
                <a:spcPts val="0"/>
              </a:spcAft>
              <a:buFont typeface="Angsana New" panose="02020603050405020304" pitchFamily="18" charset="-34"/>
              <a:buChar char="-"/>
            </a:pPr>
            <a:r>
              <a:rPr lang="en-US" sz="2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</a:t>
            </a:r>
            <a:r>
              <a:rPr lang="en-US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 a learning process.</a:t>
            </a:r>
          </a:p>
          <a:p>
            <a:pPr marL="342900" indent="-342900" algn="thaiDist">
              <a:lnSpc>
                <a:spcPct val="107000"/>
              </a:lnSpc>
              <a:spcAft>
                <a:spcPts val="800"/>
              </a:spcAft>
              <a:buFont typeface="Angsana New" panose="02020603050405020304" pitchFamily="18" charset="-34"/>
              <a:buChar char="-"/>
            </a:pPr>
            <a:r>
              <a:rPr lang="th-TH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งานวิจัยเป็นการหาสาเหตุ</a:t>
            </a:r>
            <a:endParaRPr lang="en-US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thaiDist">
              <a:lnSpc>
                <a:spcPct val="107000"/>
              </a:lnSpc>
              <a:spcAft>
                <a:spcPts val="800"/>
              </a:spcAft>
              <a:buFont typeface="Angsana New" panose="02020603050405020304" pitchFamily="18" charset="-34"/>
              <a:buChar char="-"/>
            </a:pPr>
            <a:r>
              <a:rPr lang="th-TH" sz="2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เรา</a:t>
            </a:r>
            <a:r>
              <a:rPr lang="th-TH" sz="28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ต้องหาสาเหตุ จึงจะแก้ปัญหา</a:t>
            </a:r>
            <a:r>
              <a:rPr lang="th-TH" sz="28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ได้</a:t>
            </a:r>
            <a:endParaRPr lang="th-TH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66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983277"/>
          </a:xfrm>
        </p:spPr>
        <p:txBody>
          <a:bodyPr>
            <a:normAutofit/>
          </a:bodyPr>
          <a:lstStyle/>
          <a:p>
            <a:r>
              <a:rPr lang="th-TH" sz="32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คุณสมบัติของนักวิจัย</a:t>
            </a:r>
            <a:endParaRPr lang="th-TH" sz="3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7" y="1365661"/>
            <a:ext cx="10475865" cy="5267368"/>
          </a:xfrm>
        </p:spPr>
        <p:txBody>
          <a:bodyPr>
            <a:normAutofit fontScale="70000" lnSpcReduction="20000"/>
          </a:bodyPr>
          <a:lstStyle/>
          <a:p>
            <a:pPr marL="342900" lvl="0" indent="-342900" algn="thaiDist">
              <a:lnSpc>
                <a:spcPct val="107000"/>
              </a:lnSpc>
              <a:spcAft>
                <a:spcPts val="0"/>
              </a:spcAft>
              <a:buFont typeface="Angsana New" panose="02020603050405020304" pitchFamily="18" charset="-34"/>
              <a:buChar char="-"/>
            </a:pPr>
            <a:r>
              <a:rPr lang="th-TH" sz="33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อ่าน</a:t>
            </a:r>
            <a:r>
              <a:rPr lang="th-TH" sz="33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อย่างกว้างขวาง</a:t>
            </a:r>
            <a:endParaRPr lang="en-US" sz="33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thaiDist">
              <a:lnSpc>
                <a:spcPct val="107000"/>
              </a:lnSpc>
              <a:spcAft>
                <a:spcPts val="0"/>
              </a:spcAft>
              <a:buFont typeface="Angsana New" panose="02020603050405020304" pitchFamily="18" charset="-34"/>
              <a:buChar char="-"/>
            </a:pPr>
            <a:r>
              <a:rPr lang="th-TH" sz="33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อย่าทำแบบหัวปักทราย</a:t>
            </a:r>
            <a:endParaRPr lang="en-US" sz="33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thaiDist">
              <a:lnSpc>
                <a:spcPct val="107000"/>
              </a:lnSpc>
              <a:spcAft>
                <a:spcPts val="0"/>
              </a:spcAft>
              <a:buFont typeface="Angsana New" panose="02020603050405020304" pitchFamily="18" charset="-34"/>
              <a:buChar char="-"/>
            </a:pPr>
            <a:r>
              <a:rPr lang="th-TH" sz="33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จับประเด็นได้  ตรงประเด็น “อย่าสอนให้จำอย่าเดียว ต้องสอนให้จับประเด็น”</a:t>
            </a:r>
            <a:endParaRPr lang="en-US" sz="33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thaiDist">
              <a:lnSpc>
                <a:spcPct val="107000"/>
              </a:lnSpc>
              <a:spcAft>
                <a:spcPts val="0"/>
              </a:spcAft>
              <a:buFont typeface="Angsana New" panose="02020603050405020304" pitchFamily="18" charset="-34"/>
              <a:buChar char="-"/>
            </a:pPr>
            <a:r>
              <a:rPr lang="th-TH" sz="33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มีมนุษยสัมพันธืที่ดี สร้างความสัมพันธ์แนวระนาบ</a:t>
            </a:r>
            <a:endParaRPr lang="en-US" sz="33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thaiDist">
              <a:lnSpc>
                <a:spcPct val="107000"/>
              </a:lnSpc>
              <a:spcAft>
                <a:spcPts val="0"/>
              </a:spcAft>
              <a:buFont typeface="Angsana New" panose="02020603050405020304" pitchFamily="18" charset="-34"/>
              <a:buChar char="-"/>
            </a:pPr>
            <a:r>
              <a:rPr lang="th-TH" sz="33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มีทักษะการประสานงาน รอบด้าน  “ความเป็นเพื่อน เป็นจุดเริ่มต้น ในการทำงาน”  </a:t>
            </a:r>
            <a:endParaRPr lang="en-US" sz="33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thaiDist">
              <a:lnSpc>
                <a:spcPct val="107000"/>
              </a:lnSpc>
              <a:spcAft>
                <a:spcPts val="0"/>
              </a:spcAft>
              <a:buFont typeface="Angsana New" panose="02020603050405020304" pitchFamily="18" charset="-34"/>
              <a:buChar char="-"/>
            </a:pPr>
            <a:r>
              <a:rPr lang="th-TH" sz="33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อ่านยุทธศาสตรให้ออก อย่ารังเกียจ</a:t>
            </a:r>
            <a:endParaRPr lang="en-US" sz="33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thaiDist">
              <a:lnSpc>
                <a:spcPct val="107000"/>
              </a:lnSpc>
              <a:spcAft>
                <a:spcPts val="0"/>
              </a:spcAft>
              <a:buFont typeface="Angsana New" panose="02020603050405020304" pitchFamily="18" charset="-34"/>
              <a:buChar char="-"/>
            </a:pPr>
            <a:r>
              <a:rPr lang="th-TH" sz="33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มีความสามาถในด้านการเขียน มีเหตุมีผล น้ำหนัก (ทักษะการสื่อสาร พูด เขียน โน้มน้าว มีเหตุผล,มีทักาะการนำเสนอที่เป็นระบบ, การแสดงออกความรู้สึกส่วนตัวต้องแสดงถึงส่วนที่เพื่อนถาม)</a:t>
            </a:r>
            <a:endParaRPr lang="en-US" sz="33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thaiDist">
              <a:lnSpc>
                <a:spcPct val="107000"/>
              </a:lnSpc>
              <a:spcAft>
                <a:spcPts val="0"/>
              </a:spcAft>
              <a:buFont typeface="Angsana New" panose="02020603050405020304" pitchFamily="18" charset="-34"/>
              <a:buChar char="-"/>
            </a:pPr>
            <a:r>
              <a:rPr lang="th-TH" sz="33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ควรใฝ่รู้ ขี้สงสัย ตังคำถาม “หลักคิดการศึกษาอังกฤษ ถ้า</a:t>
            </a:r>
            <a:r>
              <a:rPr lang="th-TH" sz="33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คุณอยาก</a:t>
            </a:r>
            <a:r>
              <a:rPr lang="th-TH" sz="33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รู้ว่าคนนี้ฉลาดหรือไม่ให้ดูที่คำตอบ  แต่อยากรู้ว่าคนนี้</a:t>
            </a:r>
            <a:r>
              <a:rPr lang="th-TH" sz="33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เฉลียวฉลาด</a:t>
            </a:r>
            <a:r>
              <a:rPr lang="th-TH" sz="33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หรือเปล่าให้ดูที่คำถาม”</a:t>
            </a:r>
            <a:endParaRPr lang="en-US" sz="33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lv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th-TH" sz="3300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“การเป็นนักศึกษาที่ดีคือคุณคิดยังไงกับสิ่งที่คุณรู้ ไม่ใชคุณรู้อะไร”</a:t>
            </a:r>
            <a:endParaRPr lang="en-US" sz="33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h-TH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32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3040</TotalTime>
  <Words>5673</Words>
  <Application>Microsoft Office PowerPoint</Application>
  <PresentationFormat>Custom</PresentationFormat>
  <Paragraphs>754</Paragraphs>
  <Slides>67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67</vt:i4>
      </vt:variant>
    </vt:vector>
  </HeadingPairs>
  <TitlesOfParts>
    <vt:vector size="72" baseType="lpstr">
      <vt:lpstr>Badge</vt:lpstr>
      <vt:lpstr>Office Theme</vt:lpstr>
      <vt:lpstr>ธีมของ Office</vt:lpstr>
      <vt:lpstr>ชุดรูปแบบของ Office</vt:lpstr>
      <vt:lpstr>1_ชุดรูปแบบของ Office</vt:lpstr>
      <vt:lpstr>โครงงานฐานวิจัย</vt:lpstr>
      <vt:lpstr>โครงการศูนย์การเรียนรู้โครงงานฐานวิจัย โรงเรียนอนุบาลสตูล </vt:lpstr>
      <vt:lpstr>PowerPoint Presentation</vt:lpstr>
      <vt:lpstr>PowerPoint Presentation</vt:lpstr>
      <vt:lpstr>งานวิจัยในมุมมองของ ดร.อุทัย ดุลยเกษม</vt:lpstr>
      <vt:lpstr>การวิจัยคือการค้นหาคำตอบในสิ่งที่เราอยากรู้</vt:lpstr>
      <vt:lpstr>หน่วยวิเคราะห์มี ๓ ระดับ </vt:lpstr>
      <vt:lpstr>ความต่างระหว่างโครงการวิจัยกับโครงการทั่วไป </vt:lpstr>
      <vt:lpstr>คุณสมบัติของนักวิจัย</vt:lpstr>
      <vt:lpstr>PowerPoint Presentation</vt:lpstr>
      <vt:lpstr>PowerPoint Presentation</vt:lpstr>
      <vt:lpstr>10 ขั้นตอน กระบวนการเรียนรู้ บูรณาการอย่างสร้างสรรค์  โดยใช้กระบวนการวิจัย</vt:lpstr>
      <vt:lpstr>การฟังอย่างลึกซึ้ง</vt:lpstr>
      <vt:lpstr>ข้อกำหนดการฟัง </vt:lpstr>
      <vt:lpstr>เงื่อนไขการ PLC (Professional  Learning Community)</vt:lpstr>
      <vt:lpstr>PowerPoint Presentation</vt:lpstr>
      <vt:lpstr>PowerPoint Presentation</vt:lpstr>
      <vt:lpstr>PowerPoint Presentation</vt:lpstr>
      <vt:lpstr>PowerPoint Presentation</vt:lpstr>
      <vt:lpstr>Check In</vt:lpstr>
      <vt:lpstr>PowerPoint Presentation</vt:lpstr>
      <vt:lpstr>PowerPoint Presentation</vt:lpstr>
      <vt:lpstr>เงื่อนไขที่คนไทยยุคใหม่ว่างงาน   (สปอตข่าว TNN 16  30 เม.ย. 60)</vt:lpstr>
      <vt:lpstr>โครงการพัฒนาศูนย์เรียนรู้เศรษฐกิจพอเพียง โรงเรียนอนุบาลสตูล</vt:lpstr>
      <vt:lpstr>โจทย์กลุ่มย่อย</vt:lpstr>
      <vt:lpstr>การเขียนแผนการจัดการเรียนรู้แบบ 6 แผ่น</vt:lpstr>
      <vt:lpstr>การเขียนแผนการจัดการเรียนรู้วิจัยแบบปรัชญา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การจัดการเรียนรู้ด้วยกระบวนการวิจัย ผังวิเคราะห์หน่วยการเรียนรู้ “เรื่องดีมีที่มา” ชั้น.......  เวลา15 ชั่วโมง</vt:lpstr>
      <vt:lpstr>แผ่นที่ 2  ผังแสดงการออกแบบการเรียนรู้แบบย้อนกลับ</vt:lpstr>
      <vt:lpstr>แผ่นที่ 3 กิจกรรมการเรียนรู้ 2 ชั่วโมง</vt:lpstr>
      <vt:lpstr>แผ่นที่ 4 ชุดคำถามกระตุ้นความคิดเพื่อปลูกฝังหลักคิดเศรษฐกิจพอเพียง</vt:lpstr>
      <vt:lpstr>แผ่นที่ 5 แนวทางการนำหลักปรัชญาของเศรษฐกิจพอเพียงมาใช้ ในการจัดการเรียนรู้</vt:lpstr>
      <vt:lpstr>แผ่นที่ 6 แนวทางการนำหลักปรัชญาของเศรษฐกิจพอเพียงมาใช้ ในการจัดการเรียนรู้</vt:lpstr>
      <vt:lpstr>แผ่นที่ 7 ผู้เรียนได้เรียนรู้การใช้ชีวิตที่สมดุล และพร้อมรับการเปลี่ยนแปลง 4 มิติ ตามหลัก ปศพพ.</vt:lpstr>
      <vt:lpstr>การเขียนแผน</vt:lpstr>
      <vt:lpstr>การบ้านเพื่อนำเสนอในวันพรุ่งนี้  09.00 น. ที่นี่ครับ</vt:lpstr>
      <vt:lpstr>PowerPoint Presentation</vt:lpstr>
      <vt:lpstr>PowerPoint Presentation</vt:lpstr>
      <vt:lpstr>ลำดับการเป็นวิทยากรกลุ่มย่อยภาคสนาม  </vt:lpstr>
      <vt:lpstr>ลำดับการเป็นวิทยากรกลุ่มย่อยในห้องใหญ่ </vt:lpstr>
      <vt:lpstr>ลำดับการเป็นวิทยากรกลุ่มย่อยในห้องใหญ่ </vt:lpstr>
      <vt:lpstr>ลำดับการเป็นวิทยากรกลุ่มย่อยในห้องใหญ่ </vt:lpstr>
      <vt:lpstr>ให้ระบุจำนวนของที่จะใช้ในการจัดการเรียนรู้  (มีผู้เรียนประมาณ ๑๕ คนครับ)</vt:lpstr>
      <vt:lpstr>ชวนพี่ๆ เขียนลำดับการเป็นวิทยากรร่วมภาคสนาม </vt:lpstr>
      <vt:lpstr>PowerPoint Presentation</vt:lpstr>
      <vt:lpstr>ภารกิจงาน</vt:lpstr>
      <vt:lpstr>PowerPoint Presentation</vt:lpstr>
      <vt:lpstr>จุดนัดพบ 9 พ.ค.</vt:lpstr>
      <vt:lpstr> “ยึดศาสตร์ของพระราชา พัฒนาการเรียนรู้สู่ศตวรรษที่ 21” โครงการศูนย์การเรียนรู้โครงงานฐานวิจัย โรงเรียนอนุบาลสตูล  8-10 พฤษภาคม 2560 ณ โรงเรียนอนุบาลสตูล  สนับสนุนโดย มูลนิธิสยามกัมมาจล</vt:lpstr>
      <vt:lpstr>PowerPoint Presentation</vt:lpstr>
      <vt:lpstr>Check  Out 3 พ.ค. 2560</vt:lpstr>
      <vt:lpstr>Check  Out 3 พ.ค. 2560</vt:lpstr>
      <vt:lpstr>ก่อนกำหนดการห้องใหญ่ 8 พ.ค. </vt:lpstr>
      <vt:lpstr>รายละเอียด 8 พ.ค. </vt:lpstr>
      <vt:lpstr>PowerPoint Presentation</vt:lpstr>
      <vt:lpstr>ช่วงเย็น  ๘ พ.ค. ๖๐ </vt:lpstr>
      <vt:lpstr>9 พฤษภาคม 2560</vt:lpstr>
      <vt:lpstr>การใช้คำ MIO</vt:lpstr>
      <vt:lpstr>ขั้นถอดบทเรียน</vt:lpstr>
      <vt:lpstr>PowerPoint Presentation</vt:lpstr>
      <vt:lpstr>ความรู้เช็คเอาท์ 7 พ.ค.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กระบวนการวิจัย  10ขั้นตอน</dc:title>
  <dc:creator>เชษฐ์ เบญจมาศ</dc:creator>
  <cp:lastModifiedBy>Windows User</cp:lastModifiedBy>
  <cp:revision>189</cp:revision>
  <dcterms:created xsi:type="dcterms:W3CDTF">2017-04-25T01:10:32Z</dcterms:created>
  <dcterms:modified xsi:type="dcterms:W3CDTF">2018-11-01T07:47:49Z</dcterms:modified>
</cp:coreProperties>
</file>