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57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77" d="100"/>
          <a:sy n="77" d="100"/>
        </p:scale>
        <p:origin x="-120" y="-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0819E-16ED-48C4-8A5D-AA216DBFC36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3A2BBE-D1C3-40BB-A253-398762F92E33}">
      <dgm:prSet phldrT="[Text]" custT="1"/>
      <dgm:spPr/>
      <dgm:t>
        <a:bodyPr/>
        <a:lstStyle/>
        <a:p>
          <a:r>
            <a:rPr lang="th-TH" sz="14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โรงเรียนบ้านคลองไคร จ. กระบี่ </a:t>
          </a:r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</a:t>
          </a:r>
          <a:r>
            <a:rPr lang="th-TH" sz="14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คค)</a:t>
          </a:r>
        </a:p>
        <a:p>
          <a:r>
            <a:rPr lang="th-TH" sz="14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โรงเรียนชุมชนวัดควนมีด จ. สงขลา (คม)</a:t>
          </a:r>
          <a:endParaRPr lang="en-US" sz="14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7B655A-101B-4249-B6F0-2F52D0BB6B10}" type="parTrans" cxnId="{166F2AF8-F575-4B51-914A-82A1754FD060}">
      <dgm:prSet/>
      <dgm:spPr/>
      <dgm:t>
        <a:bodyPr/>
        <a:lstStyle/>
        <a:p>
          <a:endParaRPr lang="en-US"/>
        </a:p>
      </dgm:t>
    </dgm:pt>
    <dgm:pt modelId="{2267CB79-632D-495A-B3B0-C243792EB131}" type="sibTrans" cxnId="{166F2AF8-F575-4B51-914A-82A1754FD060}">
      <dgm:prSet/>
      <dgm:spPr/>
      <dgm:t>
        <a:bodyPr/>
        <a:lstStyle/>
        <a:p>
          <a:endParaRPr lang="en-US"/>
        </a:p>
      </dgm:t>
    </dgm:pt>
    <dgm:pt modelId="{F2D5D4A8-F770-4BDD-AC50-E80124837AB8}">
      <dgm:prSet phldrT="[Text]" custT="1"/>
      <dgm:spPr>
        <a:solidFill>
          <a:srgbClr val="92D050"/>
        </a:solidFill>
      </dgm:spPr>
      <dgm:t>
        <a:bodyPr/>
        <a:lstStyle/>
        <a:p>
          <a:pPr algn="l"/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Strength</a:t>
          </a:r>
        </a:p>
        <a:p>
          <a:pPr algn="l"/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ครูรับผิดชอบ สอนคือสอน </a:t>
          </a:r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  <a:endParaRPr lang="th-TH" sz="1400" b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l"/>
          <a:r>
            <a:rPr lang="th-TH" sz="1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ครูมีความช่วยเหลือกัน </a:t>
          </a:r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  <a:endParaRPr lang="th-TH" sz="1400" b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l"/>
          <a:r>
            <a:rPr lang="th-TH" sz="1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โรงเรียนสามารถจัดการกับกิจกรรม</a:t>
          </a:r>
          <a:r>
            <a:rPr lang="th-TH" sz="1400" b="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อื่นๆ</a:t>
          </a:r>
          <a:r>
            <a:rPr lang="th-TH" sz="1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ได้ดี บางครั้งต้องยอมปิดรับกิจกรรม เพื่อให้ครูได้ทุ่มเทกับการสอน </a:t>
          </a:r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</a:p>
        <a:p>
          <a:pPr algn="l"/>
          <a:endParaRPr lang="th-TH" sz="14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l"/>
          <a:endParaRPr lang="th-TH" sz="14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4BA7607-4356-41B9-ACA0-325F1396D6E1}" type="parTrans" cxnId="{E3A2A351-CBC6-4B14-A916-738D14EEC8EC}">
      <dgm:prSet/>
      <dgm:spPr/>
      <dgm:t>
        <a:bodyPr/>
        <a:lstStyle/>
        <a:p>
          <a:endParaRPr lang="en-US"/>
        </a:p>
      </dgm:t>
    </dgm:pt>
    <dgm:pt modelId="{34485031-D0C9-48A0-B7EE-56089E35F526}" type="sibTrans" cxnId="{E3A2A351-CBC6-4B14-A916-738D14EEC8EC}">
      <dgm:prSet/>
      <dgm:spPr/>
      <dgm:t>
        <a:bodyPr/>
        <a:lstStyle/>
        <a:p>
          <a:endParaRPr lang="en-US"/>
        </a:p>
      </dgm:t>
    </dgm:pt>
    <dgm:pt modelId="{54640124-A7A6-4EF5-958F-1926A3C3B016}">
      <dgm:prSet phldrT="[Text]" custT="1"/>
      <dgm:spPr>
        <a:solidFill>
          <a:srgbClr val="FF0000"/>
        </a:solidFill>
      </dgm:spPr>
      <dgm:t>
        <a:bodyPr/>
        <a:lstStyle/>
        <a:p>
          <a:pPr algn="l"/>
          <a:endParaRPr lang="en-US" sz="13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l"/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Weakness</a:t>
          </a:r>
        </a:p>
        <a:p>
          <a:pPr algn="l"/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ความหลากหลายของครู  ครูมีทักษะและความทุ่มเทในการสอนต่างกัน </a:t>
          </a:r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</a:t>
          </a:r>
        </a:p>
        <a:p>
          <a:pPr algn="l"/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ครูขาดทักษะในการสร้างแรงบันดาลใจเพื่อกระตุ้นการเรียนรู้ของนักเรียน </a:t>
          </a:r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</a:t>
          </a:r>
          <a:endParaRPr lang="th-TH" sz="1300" b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l"/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ผอ</a:t>
          </a:r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ไม่มีข้อมูลบุคคลของครูในเชิงลึกเช่น </a:t>
          </a:r>
          <a:r>
            <a:rPr lang="en-US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portfolio </a:t>
          </a:r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 </a:t>
          </a:r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</a:t>
          </a:r>
        </a:p>
        <a:p>
          <a:pPr algn="l"/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ครูไม่เข้าใจกระบวนการฐานวิจัยอย่างถูกต้อง </a:t>
          </a:r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</a:p>
        <a:p>
          <a:pPr algn="l"/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ความสามัคคีของครู </a:t>
          </a:r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</a:p>
        <a:p>
          <a:pPr algn="l"/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ผอ.มีภาระกิจนอกโรงเรียน ทำให้</a:t>
          </a:r>
          <a:r>
            <a:rPr lang="th-TH" sz="1300" b="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การทำ</a:t>
          </a:r>
          <a:r>
            <a:rPr lang="th-TH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กิจกรรมขาดผู้นำ และอาจขาดการต่อเนื่อง</a:t>
          </a:r>
          <a:r>
            <a:rPr lang="en-US" sz="13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  <a:endParaRPr lang="en-US" sz="13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CAD4AA5-CCCB-40E9-B20A-DB278D7F61DC}" type="parTrans" cxnId="{F826EA3E-8DC3-462C-BA6A-1AEEDF6EF755}">
      <dgm:prSet/>
      <dgm:spPr/>
      <dgm:t>
        <a:bodyPr/>
        <a:lstStyle/>
        <a:p>
          <a:endParaRPr lang="en-US"/>
        </a:p>
      </dgm:t>
    </dgm:pt>
    <dgm:pt modelId="{6B21DC46-7747-4BC2-9DA5-3F9938433085}" type="sibTrans" cxnId="{F826EA3E-8DC3-462C-BA6A-1AEEDF6EF755}">
      <dgm:prSet/>
      <dgm:spPr/>
      <dgm:t>
        <a:bodyPr/>
        <a:lstStyle/>
        <a:p>
          <a:endParaRPr lang="en-US"/>
        </a:p>
      </dgm:t>
    </dgm:pt>
    <dgm:pt modelId="{6D130EA8-3950-471C-A607-A992BB2DB21F}">
      <dgm:prSet phldrT="[Text]" custT="1"/>
      <dgm:spPr/>
      <dgm:t>
        <a:bodyPr/>
        <a:lstStyle/>
        <a:p>
          <a:pPr algn="l"/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Opportunity</a:t>
          </a:r>
        </a:p>
        <a:p>
          <a:pPr algn="l"/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400" b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โรงเรียนเป็นผู้ดูแลวัตถุดิบ (ดูแลนักเรียน/เยาวชนของชาติ)</a:t>
          </a:r>
          <a:r>
            <a:rPr lang="en-US" sz="1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rPr>
            <a:t></a:t>
          </a:r>
          <a:r>
            <a:rPr lang="th-TH" sz="1400" b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rPr>
            <a:t> ทุกอย่างยิงมาที่โรงเรียนหมด</a:t>
          </a:r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gm:t>
    </dgm:pt>
    <dgm:pt modelId="{969424DF-5B3D-44E8-AE09-DC8EA882D263}" type="parTrans" cxnId="{5AD0C8F5-AAF6-4448-B3CE-9E90BED25E8B}">
      <dgm:prSet/>
      <dgm:spPr/>
      <dgm:t>
        <a:bodyPr/>
        <a:lstStyle/>
        <a:p>
          <a:endParaRPr lang="en-US"/>
        </a:p>
      </dgm:t>
    </dgm:pt>
    <dgm:pt modelId="{BBD11E23-7589-40A4-92C0-45C8698B24EA}" type="sibTrans" cxnId="{5AD0C8F5-AAF6-4448-B3CE-9E90BED25E8B}">
      <dgm:prSet/>
      <dgm:spPr/>
      <dgm:t>
        <a:bodyPr/>
        <a:lstStyle/>
        <a:p>
          <a:endParaRPr lang="en-US"/>
        </a:p>
      </dgm:t>
    </dgm:pt>
    <dgm:pt modelId="{EF389912-5F77-4A5C-BB29-135CAEF72162}">
      <dgm:prSet phldrT="[Text]" custT="1"/>
      <dgm:spPr>
        <a:solidFill>
          <a:srgbClr val="FFC000"/>
        </a:solidFill>
      </dgm:spPr>
      <dgm:t>
        <a:bodyPr/>
        <a:lstStyle/>
        <a:p>
          <a:pPr algn="l"/>
          <a:r>
            <a: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Threats</a:t>
          </a:r>
        </a:p>
        <a:p>
          <a:pPr algn="l"/>
          <a:r>
            <a:rPr lang="en-US" sz="1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400" b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ครูมีภาระหน้าที่นอกจากการสอนเยอะมาก / กิจกรรมเยอะ ทำให้กระทบการจัดการเรียนการสอนของครูเช่น</a:t>
          </a:r>
        </a:p>
        <a:p>
          <a:pPr algn="l"/>
          <a:r>
            <a:rPr lang="th-TH" sz="1400" b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 มีการอบรมในวันธรรมดาให้ครูขาดการสอน</a:t>
          </a:r>
        </a:p>
        <a:p>
          <a:pPr algn="l"/>
          <a:r>
            <a:rPr lang="th-TH" sz="1400" b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 กิจกรรมจากองค์กรภายนอกเช่น รร ปลอดไข้หวัด</a:t>
          </a:r>
        </a:p>
        <a:p>
          <a:pPr algn="l"/>
          <a:r>
            <a:rPr lang="th-TH" sz="1400" b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นโยบายหัวละหมื่น</a:t>
          </a:r>
        </a:p>
        <a:p>
          <a:pPr algn="l"/>
          <a:endParaRPr lang="th-TH" sz="1400" b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l"/>
          <a:endParaRPr lang="th-TH" sz="1400" b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1A7FAE-4A59-4E28-8551-00D8354872A5}" type="parTrans" cxnId="{13892E59-85DD-4385-96F0-0D80104C212D}">
      <dgm:prSet/>
      <dgm:spPr/>
      <dgm:t>
        <a:bodyPr/>
        <a:lstStyle/>
        <a:p>
          <a:endParaRPr lang="en-US"/>
        </a:p>
      </dgm:t>
    </dgm:pt>
    <dgm:pt modelId="{6ABBC21B-3B67-4788-A451-37765D8A9E53}" type="sibTrans" cxnId="{13892E59-85DD-4385-96F0-0D80104C212D}">
      <dgm:prSet/>
      <dgm:spPr/>
      <dgm:t>
        <a:bodyPr/>
        <a:lstStyle/>
        <a:p>
          <a:endParaRPr lang="en-US"/>
        </a:p>
      </dgm:t>
    </dgm:pt>
    <dgm:pt modelId="{F6CCED4D-5AC8-43DC-BE84-D160D26CBB21}" type="pres">
      <dgm:prSet presAssocID="{4470819E-16ED-48C4-8A5D-AA216DBFC36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215E77E4-952D-41DD-8184-8EE78EBEFCBC}" type="pres">
      <dgm:prSet presAssocID="{4470819E-16ED-48C4-8A5D-AA216DBFC36E}" presName="matrix" presStyleCnt="0"/>
      <dgm:spPr/>
    </dgm:pt>
    <dgm:pt modelId="{C2AF2EB5-2C8C-43F6-BF7D-213B7EAED2FE}" type="pres">
      <dgm:prSet presAssocID="{4470819E-16ED-48C4-8A5D-AA216DBFC36E}" presName="tile1" presStyleLbl="node1" presStyleIdx="0" presStyleCnt="4"/>
      <dgm:spPr/>
      <dgm:t>
        <a:bodyPr/>
        <a:lstStyle/>
        <a:p>
          <a:endParaRPr lang="th-TH"/>
        </a:p>
      </dgm:t>
    </dgm:pt>
    <dgm:pt modelId="{7EE757A3-3309-4414-82DF-BCDDC51F94C7}" type="pres">
      <dgm:prSet presAssocID="{4470819E-16ED-48C4-8A5D-AA216DBFC36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7153E8E-CE84-41EB-877D-CFFCA9D87FD1}" type="pres">
      <dgm:prSet presAssocID="{4470819E-16ED-48C4-8A5D-AA216DBFC36E}" presName="tile2" presStyleLbl="node1" presStyleIdx="1" presStyleCnt="4"/>
      <dgm:spPr/>
      <dgm:t>
        <a:bodyPr/>
        <a:lstStyle/>
        <a:p>
          <a:endParaRPr lang="th-TH"/>
        </a:p>
      </dgm:t>
    </dgm:pt>
    <dgm:pt modelId="{F14DB50E-7162-4205-AE95-E46615BA56A1}" type="pres">
      <dgm:prSet presAssocID="{4470819E-16ED-48C4-8A5D-AA216DBFC36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7684636-C8AA-4311-8B60-259E6E7ABF29}" type="pres">
      <dgm:prSet presAssocID="{4470819E-16ED-48C4-8A5D-AA216DBFC36E}" presName="tile3" presStyleLbl="node1" presStyleIdx="2" presStyleCnt="4"/>
      <dgm:spPr/>
      <dgm:t>
        <a:bodyPr/>
        <a:lstStyle/>
        <a:p>
          <a:endParaRPr lang="th-TH"/>
        </a:p>
      </dgm:t>
    </dgm:pt>
    <dgm:pt modelId="{6AA3D2F4-8A34-4802-9113-233860DC9C83}" type="pres">
      <dgm:prSet presAssocID="{4470819E-16ED-48C4-8A5D-AA216DBFC36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E833B1A-541F-45FD-B287-EA981B35847D}" type="pres">
      <dgm:prSet presAssocID="{4470819E-16ED-48C4-8A5D-AA216DBFC36E}" presName="tile4" presStyleLbl="node1" presStyleIdx="3" presStyleCnt="4"/>
      <dgm:spPr/>
      <dgm:t>
        <a:bodyPr/>
        <a:lstStyle/>
        <a:p>
          <a:endParaRPr lang="th-TH"/>
        </a:p>
      </dgm:t>
    </dgm:pt>
    <dgm:pt modelId="{65B2F2C1-0098-4726-A344-791647518CAB}" type="pres">
      <dgm:prSet presAssocID="{4470819E-16ED-48C4-8A5D-AA216DBFC36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0B2C0B0-7BE7-43B6-97AF-31D2B2A6F197}" type="pres">
      <dgm:prSet presAssocID="{4470819E-16ED-48C4-8A5D-AA216DBFC36E}" presName="centerTile" presStyleLbl="fgShp" presStyleIdx="0" presStyleCnt="1" custScaleX="158786" custScaleY="53294" custLinFactNeighborX="710" custLinFactNeighborY="1089">
        <dgm:presLayoutVars>
          <dgm:chMax val="0"/>
          <dgm:chPref val="0"/>
        </dgm:presLayoutVars>
      </dgm:prSet>
      <dgm:spPr/>
      <dgm:t>
        <a:bodyPr/>
        <a:lstStyle/>
        <a:p>
          <a:endParaRPr lang="th-TH"/>
        </a:p>
      </dgm:t>
    </dgm:pt>
  </dgm:ptLst>
  <dgm:cxnLst>
    <dgm:cxn modelId="{8DB06AF9-8ACB-4C00-A553-9DBCA7E25360}" type="presOf" srcId="{D73A2BBE-D1C3-40BB-A253-398762F92E33}" destId="{40B2C0B0-7BE7-43B6-97AF-31D2B2A6F197}" srcOrd="0" destOrd="0" presId="urn:microsoft.com/office/officeart/2005/8/layout/matrix1"/>
    <dgm:cxn modelId="{5AD0C8F5-AAF6-4448-B3CE-9E90BED25E8B}" srcId="{D73A2BBE-D1C3-40BB-A253-398762F92E33}" destId="{6D130EA8-3950-471C-A607-A992BB2DB21F}" srcOrd="2" destOrd="0" parTransId="{969424DF-5B3D-44E8-AE09-DC8EA882D263}" sibTransId="{BBD11E23-7589-40A4-92C0-45C8698B24EA}"/>
    <dgm:cxn modelId="{2E26D177-B532-4818-8E6B-476CEB967D8A}" type="presOf" srcId="{54640124-A7A6-4EF5-958F-1926A3C3B016}" destId="{07153E8E-CE84-41EB-877D-CFFCA9D87FD1}" srcOrd="0" destOrd="0" presId="urn:microsoft.com/office/officeart/2005/8/layout/matrix1"/>
    <dgm:cxn modelId="{123E8247-EACF-4B68-BE98-0B9831537DA1}" type="presOf" srcId="{6D130EA8-3950-471C-A607-A992BB2DB21F}" destId="{6AA3D2F4-8A34-4802-9113-233860DC9C83}" srcOrd="1" destOrd="0" presId="urn:microsoft.com/office/officeart/2005/8/layout/matrix1"/>
    <dgm:cxn modelId="{166F2AF8-F575-4B51-914A-82A1754FD060}" srcId="{4470819E-16ED-48C4-8A5D-AA216DBFC36E}" destId="{D73A2BBE-D1C3-40BB-A253-398762F92E33}" srcOrd="0" destOrd="0" parTransId="{687B655A-101B-4249-B6F0-2F52D0BB6B10}" sibTransId="{2267CB79-632D-495A-B3B0-C243792EB131}"/>
    <dgm:cxn modelId="{13892E59-85DD-4385-96F0-0D80104C212D}" srcId="{D73A2BBE-D1C3-40BB-A253-398762F92E33}" destId="{EF389912-5F77-4A5C-BB29-135CAEF72162}" srcOrd="3" destOrd="0" parTransId="{3A1A7FAE-4A59-4E28-8551-00D8354872A5}" sibTransId="{6ABBC21B-3B67-4788-A451-37765D8A9E53}"/>
    <dgm:cxn modelId="{E3A2A351-CBC6-4B14-A916-738D14EEC8EC}" srcId="{D73A2BBE-D1C3-40BB-A253-398762F92E33}" destId="{F2D5D4A8-F770-4BDD-AC50-E80124837AB8}" srcOrd="0" destOrd="0" parTransId="{E4BA7607-4356-41B9-ACA0-325F1396D6E1}" sibTransId="{34485031-D0C9-48A0-B7EE-56089E35F526}"/>
    <dgm:cxn modelId="{C701063B-9CE1-4774-BC3D-75563CDCBFBB}" type="presOf" srcId="{54640124-A7A6-4EF5-958F-1926A3C3B016}" destId="{F14DB50E-7162-4205-AE95-E46615BA56A1}" srcOrd="1" destOrd="0" presId="urn:microsoft.com/office/officeart/2005/8/layout/matrix1"/>
    <dgm:cxn modelId="{1AC10895-B6D6-403F-826C-FC9CBD905C72}" type="presOf" srcId="{F2D5D4A8-F770-4BDD-AC50-E80124837AB8}" destId="{7EE757A3-3309-4414-82DF-BCDDC51F94C7}" srcOrd="1" destOrd="0" presId="urn:microsoft.com/office/officeart/2005/8/layout/matrix1"/>
    <dgm:cxn modelId="{560B8820-F707-4BA2-A42C-5E3A99368F37}" type="presOf" srcId="{EF389912-5F77-4A5C-BB29-135CAEF72162}" destId="{65B2F2C1-0098-4726-A344-791647518CAB}" srcOrd="1" destOrd="0" presId="urn:microsoft.com/office/officeart/2005/8/layout/matrix1"/>
    <dgm:cxn modelId="{97276FB1-BD89-4573-A6ED-D4E9302D8ACB}" type="presOf" srcId="{6D130EA8-3950-471C-A607-A992BB2DB21F}" destId="{87684636-C8AA-4311-8B60-259E6E7ABF29}" srcOrd="0" destOrd="0" presId="urn:microsoft.com/office/officeart/2005/8/layout/matrix1"/>
    <dgm:cxn modelId="{F92CF1B2-BD3C-4144-A9F5-E8768E9497CC}" type="presOf" srcId="{EF389912-5F77-4A5C-BB29-135CAEF72162}" destId="{7E833B1A-541F-45FD-B287-EA981B35847D}" srcOrd="0" destOrd="0" presId="urn:microsoft.com/office/officeart/2005/8/layout/matrix1"/>
    <dgm:cxn modelId="{D1CA6340-2B9E-48E3-AC33-5FC2B08C9519}" type="presOf" srcId="{4470819E-16ED-48C4-8A5D-AA216DBFC36E}" destId="{F6CCED4D-5AC8-43DC-BE84-D160D26CBB21}" srcOrd="0" destOrd="0" presId="urn:microsoft.com/office/officeart/2005/8/layout/matrix1"/>
    <dgm:cxn modelId="{082006A0-1ECC-4F65-A693-0DF4C4203D95}" type="presOf" srcId="{F2D5D4A8-F770-4BDD-AC50-E80124837AB8}" destId="{C2AF2EB5-2C8C-43F6-BF7D-213B7EAED2FE}" srcOrd="0" destOrd="0" presId="urn:microsoft.com/office/officeart/2005/8/layout/matrix1"/>
    <dgm:cxn modelId="{F826EA3E-8DC3-462C-BA6A-1AEEDF6EF755}" srcId="{D73A2BBE-D1C3-40BB-A253-398762F92E33}" destId="{54640124-A7A6-4EF5-958F-1926A3C3B016}" srcOrd="1" destOrd="0" parTransId="{9CAD4AA5-CCCB-40E9-B20A-DB278D7F61DC}" sibTransId="{6B21DC46-7747-4BC2-9DA5-3F9938433085}"/>
    <dgm:cxn modelId="{655B0BCB-2E7C-46EF-87CD-4695B6AD75E1}" type="presParOf" srcId="{F6CCED4D-5AC8-43DC-BE84-D160D26CBB21}" destId="{215E77E4-952D-41DD-8184-8EE78EBEFCBC}" srcOrd="0" destOrd="0" presId="urn:microsoft.com/office/officeart/2005/8/layout/matrix1"/>
    <dgm:cxn modelId="{9B204D96-361F-4A7B-AC8D-DBA03F9122E8}" type="presParOf" srcId="{215E77E4-952D-41DD-8184-8EE78EBEFCBC}" destId="{C2AF2EB5-2C8C-43F6-BF7D-213B7EAED2FE}" srcOrd="0" destOrd="0" presId="urn:microsoft.com/office/officeart/2005/8/layout/matrix1"/>
    <dgm:cxn modelId="{1AA7656B-429E-4230-88B7-2AE0D913AFAB}" type="presParOf" srcId="{215E77E4-952D-41DD-8184-8EE78EBEFCBC}" destId="{7EE757A3-3309-4414-82DF-BCDDC51F94C7}" srcOrd="1" destOrd="0" presId="urn:microsoft.com/office/officeart/2005/8/layout/matrix1"/>
    <dgm:cxn modelId="{4F4EF1F8-67E9-4123-B9E1-67419E6377C3}" type="presParOf" srcId="{215E77E4-952D-41DD-8184-8EE78EBEFCBC}" destId="{07153E8E-CE84-41EB-877D-CFFCA9D87FD1}" srcOrd="2" destOrd="0" presId="urn:microsoft.com/office/officeart/2005/8/layout/matrix1"/>
    <dgm:cxn modelId="{3E9A8DAA-D985-4BF3-946F-2026D8E06B25}" type="presParOf" srcId="{215E77E4-952D-41DD-8184-8EE78EBEFCBC}" destId="{F14DB50E-7162-4205-AE95-E46615BA56A1}" srcOrd="3" destOrd="0" presId="urn:microsoft.com/office/officeart/2005/8/layout/matrix1"/>
    <dgm:cxn modelId="{9AFC4B05-406D-407C-861A-30F0F8442A7D}" type="presParOf" srcId="{215E77E4-952D-41DD-8184-8EE78EBEFCBC}" destId="{87684636-C8AA-4311-8B60-259E6E7ABF29}" srcOrd="4" destOrd="0" presId="urn:microsoft.com/office/officeart/2005/8/layout/matrix1"/>
    <dgm:cxn modelId="{3DE178D1-F981-456C-AB46-BBB1B7733142}" type="presParOf" srcId="{215E77E4-952D-41DD-8184-8EE78EBEFCBC}" destId="{6AA3D2F4-8A34-4802-9113-233860DC9C83}" srcOrd="5" destOrd="0" presId="urn:microsoft.com/office/officeart/2005/8/layout/matrix1"/>
    <dgm:cxn modelId="{5C63CC6B-6B49-4651-8DD2-F17FA9529063}" type="presParOf" srcId="{215E77E4-952D-41DD-8184-8EE78EBEFCBC}" destId="{7E833B1A-541F-45FD-B287-EA981B35847D}" srcOrd="6" destOrd="0" presId="urn:microsoft.com/office/officeart/2005/8/layout/matrix1"/>
    <dgm:cxn modelId="{4F6F7C73-BF0C-4FD0-8BCE-55F2D37AE57B}" type="presParOf" srcId="{215E77E4-952D-41DD-8184-8EE78EBEFCBC}" destId="{65B2F2C1-0098-4726-A344-791647518CAB}" srcOrd="7" destOrd="0" presId="urn:microsoft.com/office/officeart/2005/8/layout/matrix1"/>
    <dgm:cxn modelId="{5C03DF0B-5CF7-4544-AABA-79B2BFEEFAB1}" type="presParOf" srcId="{F6CCED4D-5AC8-43DC-BE84-D160D26CBB21}" destId="{40B2C0B0-7BE7-43B6-97AF-31D2B2A6F19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F2EB5-2C8C-43F6-BF7D-213B7EAED2FE}">
      <dsp:nvSpPr>
        <dsp:cNvPr id="0" name=""/>
        <dsp:cNvSpPr/>
      </dsp:nvSpPr>
      <dsp:spPr>
        <a:xfrm rot="16200000">
          <a:off x="743072" y="-743072"/>
          <a:ext cx="2863758" cy="4349903"/>
        </a:xfrm>
        <a:prstGeom prst="round1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Strength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4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ครูรับผิดชอบ สอนคือสอน </a:t>
          </a: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  <a:endParaRPr lang="th-TH" sz="1400" b="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ครูมีความช่วยเหลือกัน </a:t>
          </a: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  <a:endParaRPr lang="th-TH" sz="1400" b="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โรงเรียนสามารถจัดการกับกิจกรรม</a:t>
          </a:r>
          <a:r>
            <a:rPr lang="th-TH" sz="1400" b="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อื่นๆ</a:t>
          </a:r>
          <a:r>
            <a:rPr lang="th-TH" sz="14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ได้ดี บางครั้งต้องยอมปิดรับกิจกรรม เพื่อให้ครูได้ทุ่มเทกับการสอน </a:t>
          </a: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4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4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5400000">
        <a:off x="0" y="0"/>
        <a:ext cx="4349903" cy="2147818"/>
      </dsp:txXfrm>
    </dsp:sp>
    <dsp:sp modelId="{07153E8E-CE84-41EB-877D-CFFCA9D87FD1}">
      <dsp:nvSpPr>
        <dsp:cNvPr id="0" name=""/>
        <dsp:cNvSpPr/>
      </dsp:nvSpPr>
      <dsp:spPr>
        <a:xfrm>
          <a:off x="4349903" y="0"/>
          <a:ext cx="4349903" cy="2863758"/>
        </a:xfrm>
        <a:prstGeom prst="round1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Weakness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ความหลากหลายของครู  ครูมีทักษะและความทุ่มเทในการสอนต่างกัน </a:t>
          </a: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ครูขาดทักษะในการสร้างแรงบันดาลใจเพื่อกระตุ้นการเรียนรู้ของนักเรียน </a:t>
          </a: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</a:t>
          </a:r>
          <a:endParaRPr lang="th-TH" sz="1300" b="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ผอ</a:t>
          </a: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ไม่มีข้อมูลบุคคลของครูในเชิงลึกเช่น </a:t>
          </a:r>
          <a:r>
            <a:rPr lang="en-US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portfolio </a:t>
          </a: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 </a:t>
          </a: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ครูไม่เข้าใจกระบวนการฐานวิจัยอย่างถูกต้อง </a:t>
          </a: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ความสามัคคีของครู </a:t>
          </a: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ผอ.มีภาระกิจนอกโรงเรียน ทำให้</a:t>
          </a:r>
          <a:r>
            <a:rPr lang="th-TH" sz="1300" b="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การทำ</a:t>
          </a:r>
          <a:r>
            <a:rPr lang="th-TH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กิจกรรมขาดผู้นำ และอาจขาดการต่อเนื่อง</a:t>
          </a:r>
          <a:r>
            <a:rPr lang="en-US" sz="13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&gt;&gt; </a:t>
          </a:r>
          <a:r>
            <a:rPr lang="th-TH" sz="13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คม</a:t>
          </a:r>
          <a:endParaRPr lang="en-US" sz="13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349903" y="0"/>
        <a:ext cx="4349903" cy="2147818"/>
      </dsp:txXfrm>
    </dsp:sp>
    <dsp:sp modelId="{87684636-C8AA-4311-8B60-259E6E7ABF29}">
      <dsp:nvSpPr>
        <dsp:cNvPr id="0" name=""/>
        <dsp:cNvSpPr/>
      </dsp:nvSpPr>
      <dsp:spPr>
        <a:xfrm rot="10800000">
          <a:off x="0" y="2863758"/>
          <a:ext cx="4349903" cy="286375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Opportunity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400" b="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โรงเรียนเป็นผู้ดูแลวัตถุดิบ (ดูแลนักเรียน/เยาวชนของชาติ)</a:t>
          </a:r>
          <a:r>
            <a:rPr lang="en-US" sz="14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rPr>
            <a:t></a:t>
          </a:r>
          <a:r>
            <a:rPr lang="th-TH" sz="1400" b="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rPr>
            <a:t> ทุกอย่างยิงมาที่โรงเรียนหมด</a:t>
          </a: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sp:txBody>
      <dsp:txXfrm rot="10800000">
        <a:off x="0" y="3579697"/>
        <a:ext cx="4349903" cy="2147818"/>
      </dsp:txXfrm>
    </dsp:sp>
    <dsp:sp modelId="{7E833B1A-541F-45FD-B287-EA981B35847D}">
      <dsp:nvSpPr>
        <dsp:cNvPr id="0" name=""/>
        <dsp:cNvSpPr/>
      </dsp:nvSpPr>
      <dsp:spPr>
        <a:xfrm rot="5400000">
          <a:off x="5092975" y="2120685"/>
          <a:ext cx="2863758" cy="4349903"/>
        </a:xfrm>
        <a:prstGeom prst="round1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Threats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th-TH" sz="1400" b="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ครูมีภาระหน้าที่นอกจากการสอนเยอะมาก / กิจกรรมเยอะ ทำให้กระทบการจัดการเรียนการสอนของครูเช่น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 มีการอบรมในวันธรรมดาให้ครูขาดการสอน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 กิจกรรมจากองค์กรภายนอกเช่น รร ปลอดไข้หวัด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นโยบายหัวละหมื่น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400" b="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400" b="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4349903" y="3579697"/>
        <a:ext cx="4349903" cy="2147818"/>
      </dsp:txXfrm>
    </dsp:sp>
    <dsp:sp modelId="{40B2C0B0-7BE7-43B6-97AF-31D2B2A6F197}">
      <dsp:nvSpPr>
        <dsp:cNvPr id="0" name=""/>
        <dsp:cNvSpPr/>
      </dsp:nvSpPr>
      <dsp:spPr>
        <a:xfrm>
          <a:off x="2296322" y="2497798"/>
          <a:ext cx="4144222" cy="763105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1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โรงเรียนบ้านคลองไคร จ. กระบี่ </a:t>
          </a: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</a:t>
          </a:r>
          <a:r>
            <a:rPr lang="th-TH" sz="1400" b="1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คค)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400" b="1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โรงเรียนชุมชนวัดควนมีด จ. สงขลา (คม)</a:t>
          </a:r>
          <a:endParaRPr lang="en-US" sz="14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333574" y="2535050"/>
        <a:ext cx="4069718" cy="688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519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492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7820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408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608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565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50804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8609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490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046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0933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827BF-C102-429F-A61E-33B6A9AC0DD2}" type="datetimeFigureOut">
              <a:rPr lang="th-TH" smtClean="0"/>
              <a:t>17/10/60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C8582-2D23-464B-AB7C-2E1E57DC3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400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590" y="137160"/>
            <a:ext cx="2526030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วิเคราะห์สถานการณ์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1106186"/>
              </p:ext>
            </p:extLst>
          </p:nvPr>
        </p:nvGraphicFramePr>
        <p:xfrm>
          <a:off x="148590" y="785357"/>
          <a:ext cx="8699806" cy="5727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024729" y="675861"/>
            <a:ext cx="30082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ประเด็นในการตั้งโจทย์วิจัย (แก้ปัญหา/พัฒนาให้ดีขึ้น)</a:t>
            </a: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ดึงศักยภาพของครูและพัฒนาความมุ่งมั่น (ต้องการคนที่มีความมุ่งมั่น/เทใจ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ทำให้ครูส่วนใหญ่มาร่วมกันให้ได้)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พิสูจน์ความคิดในการทำงานใช้เวลาเพื่อสร้างการยอมรับ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ดูแลจิตใจครู เพราะครูต้องทำงานหนัก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สร้างการมีส่วนร่วมระดมความคิด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PLC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แบบไม่เป็นทางการ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เก็บข้อมูลเพื่อประเมินร่องรอยการทำงาน ทยอยเก็บข้อมูล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ใช้โครงงานฐานวิจัยมาช่วยลดภาระเรื่องกิจกรรมได้หรือไม่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&gt;&gt;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คค ไม่แน่ใจเพราะกิจกรรมบางอันควบคุมไม่ได้ (ต้องทำ)</a:t>
            </a:r>
          </a:p>
        </p:txBody>
      </p:sp>
    </p:spTree>
    <p:extLst>
      <p:ext uri="{BB962C8B-B14F-4D97-AF65-F5344CB8AC3E}">
        <p14:creationId xmlns:p14="http://schemas.microsoft.com/office/powerpoint/2010/main" val="3919951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590" y="137160"/>
            <a:ext cx="4012593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ความต้องการในเรื่องนั้นเป็นอย่างไร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70711" y="1417982"/>
            <a:ext cx="56321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ทำอย่างไร</a:t>
            </a: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ทบทวนความรู้ว่าเรียนรู้อะไร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วางแผน/แบ่งงานระหว่างครู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ออกแบบกิจกรรมให้อยู่ในหลักสูตร (ลดเวลาเรียนเพิ่มเวลารู้)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กำหนดปฏิทินดำเนินการ</a:t>
            </a:r>
          </a:p>
          <a:p>
            <a:pPr marL="285750" indent="-285750">
              <a:buFontTx/>
              <a:buChar char="-"/>
            </a:pPr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ปัญหาและอุปสรรค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ส่วนร่วมกับชุมชนยังน้อยอยู่ ยังไม่ค่อยเห็นปฏิกิริยาจากชุมชน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ครูไม่มั่นใจ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ครูบางท่านยังยึดติดกับวิธีการสอนแบบเดิมๆ 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มีการเร่งกระบวนการเกินไปทำให้ไม่ได้เรียนรู้กระบวนการวิจัยโดยละเอียด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175" y="599827"/>
            <a:ext cx="443947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บ้านคลองไคร</a:t>
            </a:r>
          </a:p>
          <a:p>
            <a:endParaRPr lang="th-TH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มองว่าโครงงานฐานวิจัยเป็นโอกาสที่ดีในการจัดการการเรียนรู้นอกห้องเรียนซึ่งน่าจะช่วยแก้ปัญหาได้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ศักยภาพของครูนอกห้องเรียน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ในการควบคุมเด็ก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เทคนิค</a:t>
            </a: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อื่นๆ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ข้อมูลเพื่อมอบหมายงาน</a:t>
            </a: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อื่นๆ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ศักยภาพของเด็ก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ครูมองเด็กไม่เก่ง / เด็กพิเศษ มีความคิด</a:t>
            </a: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ดีๆ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หลายอย่าง (หลังจากเริ่มกระบวนการวิจัย)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การจัดการเรียนรู้แบบใหม่ น่าจะแก้ปัญหาการเรียนรู้ได้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เริ่มเห็นสิ่งที่ต่างไป คือเด็กกระตือรือร้นจากการได้ออกไปเรียนรู้นอกห้องเรียน</a:t>
            </a:r>
          </a:p>
        </p:txBody>
      </p:sp>
      <p:sp>
        <p:nvSpPr>
          <p:cNvPr id="2" name="Arrow: Right 1"/>
          <p:cNvSpPr/>
          <p:nvPr/>
        </p:nvSpPr>
        <p:spPr>
          <a:xfrm rot="5400000">
            <a:off x="1696278" y="4219321"/>
            <a:ext cx="649357" cy="754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300714" y="5053658"/>
            <a:ext cx="4439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ทำไม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ตอบโจทย์เพื่อแก้ไขปัญหาหลังจากทำ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SWOT</a:t>
            </a:r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rrow: Right 2"/>
          <p:cNvSpPr/>
          <p:nvPr/>
        </p:nvSpPr>
        <p:spPr>
          <a:xfrm>
            <a:off x="4740192" y="1736034"/>
            <a:ext cx="772712" cy="6335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78688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590" y="137160"/>
            <a:ext cx="4012593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ความต้องการในเรื่องนั้นเป็นอย่างไร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7215" y="951204"/>
            <a:ext cx="56321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ทำอย่างไร</a:t>
            </a: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ตั้ง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team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เพื่อดูแลรับผิดชอบโครงงานนี้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ชาร์ตแบทคุณครู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ปรับตารางเรียน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กำหนดผู้รับผิดชอบ ชั้นละ 2 คน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แจ้งกรรมการสถานศึกษา/ชุมชน เพื่อทำความเข้าใจโครงงานฐานวิจัย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กระตุ้นให้ครูทำงานเน้นการลงรายละเอียดสิ่งที่ทำ (สร้างความมั่นใจ)</a:t>
            </a:r>
          </a:p>
          <a:p>
            <a:pPr marL="285750" indent="-285750">
              <a:buFontTx/>
              <a:buChar char="-"/>
            </a:pPr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ปัญหาและอุปสรรค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ผอ ไม่ค่อยมีเวลาเข้าร่วมกิจกรรม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811" y="951204"/>
            <a:ext cx="44394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ชุมชนวัดควนมีด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มองว่าโครงงานฐานวิจัย สามารถเติมเต็มวิธีคิด นร และ ครุ และ ผปค</a:t>
            </a:r>
          </a:p>
          <a:p>
            <a:pPr marL="342900" indent="-342900">
              <a:buAutoNum type="arabicPeriod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เรียนรู้จากกรปฏิบัติจริง (คิดว่า 1 ปีน้อยไป)</a:t>
            </a:r>
          </a:p>
          <a:p>
            <a:pPr marL="342900" indent="-342900">
              <a:buAutoNum type="arabicPeriod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ถ้าได้งบแบบเดิมๆ ก็จะใช้งบแบบไร้ประโยชน์</a:t>
            </a:r>
          </a:p>
        </p:txBody>
      </p:sp>
      <p:sp>
        <p:nvSpPr>
          <p:cNvPr id="2" name="Arrow: Right 1"/>
          <p:cNvSpPr/>
          <p:nvPr/>
        </p:nvSpPr>
        <p:spPr>
          <a:xfrm rot="5400000">
            <a:off x="1798484" y="2859540"/>
            <a:ext cx="649357" cy="754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300714" y="3952489"/>
            <a:ext cx="44394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ผลที่ได้รับ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นักเรียนกล้าพูดกล้าแสดงความคิดเห็น และกล้าที่จะเข้าร่วมกิจกรรม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ครูมีความกระตือรือร้นในการสอน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ผู้ปกครองมีผลตอบรับที่ดี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rrow: Right 2"/>
          <p:cNvSpPr/>
          <p:nvPr/>
        </p:nvSpPr>
        <p:spPr>
          <a:xfrm>
            <a:off x="4740192" y="1736034"/>
            <a:ext cx="772712" cy="6335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0423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162" y="214311"/>
            <a:ext cx="4012593" cy="957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หลักการและเหตุผลของผู้บริหาร</a:t>
            </a:r>
          </a:p>
          <a:p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ชุมชนวัดควนมีด และ บ้านคลองไคร</a:t>
            </a:r>
          </a:p>
          <a:p>
            <a:endParaRPr lang="th-TH" sz="1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38" y="214311"/>
            <a:ext cx="5223410" cy="66238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6364" y="1563757"/>
            <a:ext cx="502397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Team – 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บ้านคลองไคร</a:t>
            </a:r>
          </a:p>
          <a:p>
            <a:endParaRPr lang="th-TH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ผอ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ไพโรจน์ ขาวสังข์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คุณครูดวงรัตน์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คุณครูจริณา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คุณครูนดา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คุณครูเกศกมล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คุณครูเตือนใจ</a:t>
            </a:r>
          </a:p>
          <a:p>
            <a:pPr marL="342900" indent="-342900">
              <a:buAutoNum type="arabicPeriod"/>
            </a:pPr>
            <a:endParaRPr lang="th-TH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endParaRPr lang="th-TH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Team – </a:t>
            </a:r>
            <a:r>
              <a:rPr lang="th-TH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ชุมชนวัดควนมีด (แต่งตั้งจากผอ.อย่างเป็นทางการ)</a:t>
            </a:r>
          </a:p>
          <a:p>
            <a:endParaRPr lang="th-TH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ผอ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สุพล บทจร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คุณครูอนงค์ศิริ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คุณครูนิตย์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คุณครูปรีดา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คุณครูสมพร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คุณครูอุษา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คุณครูสมจิตร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คุณครูนิตยา</a:t>
            </a:r>
          </a:p>
          <a:p>
            <a:pPr marL="342900" indent="-342900"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</a:t>
            </a: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รูจ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ิระนันท์</a:t>
            </a:r>
          </a:p>
          <a:p>
            <a:pPr marL="342900" indent="-342900">
              <a:buAutoNum type="arabicPeriod"/>
            </a:pPr>
            <a:endParaRPr lang="th-TH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9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590" y="137160"/>
            <a:ext cx="2526030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คำถามวิจัย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8052" y="1232453"/>
            <a:ext cx="44394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อยากรู้ – ความรู้/ความสามารถ/ทักษะ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ครูมีความรู้กับจรรยาบรรณครูมากแค่ไหน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ครูมีความถนัดในการวางแผนการสอนได้เพียงใด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ครูมีทักษะในการตั้งคำถามกับเด็กนักเรียนให้เกิดการเรียนรู้ได้หรือไม่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ถามให้เด็กคิด/ชวนเด็กคิด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ครูสามารถเป็น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coach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ให้กับ นร ได้แค่ไหน</a:t>
            </a:r>
          </a:p>
          <a:p>
            <a:pPr marL="742950" lvl="1" indent="-285750">
              <a:buFontTx/>
              <a:buChar char="-"/>
            </a:pPr>
            <a:r>
              <a:rPr lang="th-TH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ครูมีศักยภาพในการเป็น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coach </a:t>
            </a:r>
            <a:r>
              <a:rPr lang="th-TH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มากแค่ไหน</a:t>
            </a:r>
          </a:p>
          <a:p>
            <a:pPr marL="742950" lvl="1" indent="-285750">
              <a:buFontTx/>
              <a:buChar char="-"/>
            </a:pPr>
            <a:r>
              <a:rPr lang="th-TH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ผอ จะช่วยครูให้เป็น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coach </a:t>
            </a:r>
            <a:r>
              <a:rPr lang="th-TH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ที่ดีได้อย่างไร</a:t>
            </a:r>
          </a:p>
          <a:p>
            <a:pPr marL="742950" lvl="1" indent="-285750">
              <a:buFontTx/>
              <a:buChar char="-"/>
            </a:pPr>
            <a:r>
              <a:rPr lang="th-TH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กำหนดเป้าหมายการเป็น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coach </a:t>
            </a:r>
            <a:r>
              <a:rPr lang="th-TH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ให้ถึงระดับไหน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ครูได้นำข้อมูลนักเรียนรายบุคคลมาออกแบบการเรียนการสอนได้แค่ไหน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ครูได้ส่งเสริมให้นักเรียนได้ศึกษาค้นคว้า คิด วิเคราะห์ อย่างไร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0" y="1232453"/>
            <a:ext cx="643393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แก้ปัญหา – การปรับใช้/ความรู้สึกของครูและนักเรียน/การประเมินผล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ครูสามารถประเมินศักยภาพตัวเองได้แค่ไหน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ครูได้นำสิ่งที่ได้อบรมมาใช้ในการสอนหรือไม่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ครูสามารถปรับตัวให้เข้ากับสถานการณ์ใหม่ๆ ได้หรือไม่ (การเรียนการสอนแบบบูรณาการ)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ครูรู้ได้อย่างไรว่า .....  --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&gt;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วิธีการประเมินผลของครูคืออะไร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ครูมีความเอาใจใส่สถานการณ์ครอบครัวนักเรียน และ สภาพจิตใจนักเรียนหรือไม่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ครูมีความสุขกับการทำงานหรือไม่ (ผอ รู้ปัญหาครูในเรื่องที่สามารถช่วยได้)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ครูสามารถประเมินผลที่เกิดกับเด็กนักเรียน ว่าถึงเป้าหมายตามแผนการเรียนการสอนหรือไม่ แค่ไหน อย่างไร (แบบละเอียด)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75722" y="137160"/>
            <a:ext cx="6440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/>
              <a:t>ประเด็น + ความต้องการ + ความรู้ </a:t>
            </a:r>
            <a:r>
              <a:rPr lang="en-US" b="1" dirty="0"/>
              <a:t>= </a:t>
            </a:r>
            <a:r>
              <a:rPr lang="th-TH" b="1"/>
              <a:t>หัวข้อวิจัย</a:t>
            </a:r>
          </a:p>
        </p:txBody>
      </p:sp>
    </p:spTree>
    <p:extLst>
      <p:ext uri="{BB962C8B-B14F-4D97-AF65-F5344CB8AC3E}">
        <p14:creationId xmlns:p14="http://schemas.microsoft.com/office/powerpoint/2010/main" val="2876901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590" y="137160"/>
            <a:ext cx="2526030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โจทย์วิจัย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2420" y="1524553"/>
            <a:ext cx="39618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ต้องทำอะไรบ้าง</a:t>
            </a:r>
          </a:p>
          <a:p>
            <a:endParaRPr lang="th-TH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ผอ ร่วมระดมกับครูออกแบบการเป็น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COACH (PLC)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สรุปปัญหาร่วมกันกับครู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Facilitator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ที่ดี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กระตุ้นผู้ร่วม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PLC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แชร์เพื่อให้เกิดประโยชน์สูงสุด</a:t>
            </a:r>
          </a:p>
          <a:p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endParaRPr>
          </a:p>
          <a:p>
            <a:r>
              <a:rPr lang="th-TH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กำหนดเป้าหมายการเป็น 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COACH</a:t>
            </a:r>
          </a:p>
          <a:p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แชร์ความสำเร็จจากการเป็น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COACH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หาทางแก้ปัญหา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มี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log book </a:t>
            </a: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ตอบโจทย์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KPI</a:t>
            </a:r>
          </a:p>
          <a:p>
            <a:pPr marL="285750" indent="-285750">
              <a:buFontTx/>
              <a:buChar char="-"/>
            </a:pPr>
            <a:r>
              <a:rPr lang="th-TH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สร้างแรงจูงใจ</a:t>
            </a:r>
            <a:endParaRPr lang="th-TH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9410" y="168116"/>
            <a:ext cx="82428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/>
              <a:t>ผอ จะส่งเสริมให้ครูเป็น </a:t>
            </a:r>
            <a:r>
              <a:rPr lang="en-US" b="1" dirty="0"/>
              <a:t>COACH </a:t>
            </a:r>
            <a:r>
              <a:rPr lang="th-TH" b="1"/>
              <a:t>ที่ดีได้อย่างไร</a:t>
            </a:r>
          </a:p>
          <a:p>
            <a:pPr algn="ctr"/>
            <a:r>
              <a:rPr lang="th-TH" sz="14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การพัฒนาศักยภาพของครูสู่การเป็น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COACH </a:t>
            </a:r>
            <a:r>
              <a:rPr lang="th-TH" sz="14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ที่ดีเพื่อสามารถตั้งคำถามชวนเด็กคิด/วิเคราะห์ได้ด้วยตัวเอง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046303" y="1639505"/>
            <a:ext cx="6437245" cy="4534694"/>
            <a:chOff x="4575312" y="1250003"/>
            <a:chExt cx="7521107" cy="4534694"/>
          </a:xfrm>
        </p:grpSpPr>
        <p:sp>
          <p:nvSpPr>
            <p:cNvPr id="2" name="Oval 1"/>
            <p:cNvSpPr/>
            <p:nvPr/>
          </p:nvSpPr>
          <p:spPr>
            <a:xfrm>
              <a:off x="4863548" y="2147402"/>
              <a:ext cx="1842052" cy="15770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PLC</a:t>
              </a:r>
            </a:p>
            <a:p>
              <a:pPr algn="ctr"/>
              <a:r>
                <a:rPr lang="en-US" sz="1200" dirty="0"/>
                <a:t>Professional Learning Community</a:t>
              </a:r>
              <a:endParaRPr lang="th-TH" sz="120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162261" y="1250003"/>
              <a:ext cx="5632174" cy="949859"/>
              <a:chOff x="6162261" y="1250003"/>
              <a:chExt cx="5632174" cy="949859"/>
            </a:xfrm>
          </p:grpSpPr>
          <p:cxnSp>
            <p:nvCxnSpPr>
              <p:cNvPr id="5" name="Straight Connector 4"/>
              <p:cNvCxnSpPr>
                <a:endCxn id="9" idx="1"/>
              </p:cNvCxnSpPr>
              <p:nvPr/>
            </p:nvCxnSpPr>
            <p:spPr>
              <a:xfrm flipV="1">
                <a:off x="6162261" y="1434669"/>
                <a:ext cx="834887" cy="7651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6997148" y="1250003"/>
                <a:ext cx="47972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1800"/>
                  <a:t>มี </a:t>
                </a:r>
                <a:r>
                  <a:rPr lang="en-US" sz="1800" dirty="0"/>
                  <a:t>Facilitator </a:t>
                </a:r>
                <a:r>
                  <a:rPr lang="th-TH" sz="1800"/>
                  <a:t>(ครูและผอ เป็น </a:t>
                </a:r>
                <a:r>
                  <a:rPr lang="en-US" sz="1800" dirty="0"/>
                  <a:t>Facilitator </a:t>
                </a:r>
                <a:r>
                  <a:rPr lang="th-TH" sz="1800"/>
                  <a:t>ที่ดี)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579703" y="1999807"/>
              <a:ext cx="5516716" cy="497657"/>
              <a:chOff x="5376571" y="788834"/>
              <a:chExt cx="5516716" cy="497657"/>
            </a:xfrm>
          </p:grpSpPr>
          <p:cxnSp>
            <p:nvCxnSpPr>
              <p:cNvPr id="14" name="Straight Connector 13"/>
              <p:cNvCxnSpPr>
                <a:endCxn id="15" idx="1"/>
              </p:cNvCxnSpPr>
              <p:nvPr/>
            </p:nvCxnSpPr>
            <p:spPr>
              <a:xfrm flipV="1">
                <a:off x="5376571" y="973500"/>
                <a:ext cx="719429" cy="31299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6096000" y="788834"/>
                <a:ext cx="47972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1800"/>
                  <a:t>มี </a:t>
                </a:r>
                <a:r>
                  <a:rPr lang="en-US" sz="1800" dirty="0"/>
                  <a:t>Note taker </a:t>
                </a:r>
                <a:r>
                  <a:rPr lang="th-TH" sz="1800"/>
                  <a:t>คอยบันทึกและประมวลผลวง </a:t>
                </a:r>
                <a:r>
                  <a:rPr lang="en-US" sz="1800" dirty="0"/>
                  <a:t>PLC</a:t>
                </a:r>
                <a:endParaRPr lang="th-TH" sz="1800"/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579704" y="3247267"/>
              <a:ext cx="1060174" cy="265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626626" y="2749611"/>
              <a:ext cx="400878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800"/>
                <a:t>มีบรรยากาศการพูดคุยที่ดี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1800"/>
                <a:t>ผอ ควรทำอย่างไรให้ไม่มีบรรยากาศที่อึดอัด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1800"/>
                <a:t>กำหนดกติกาการแชร์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1800"/>
                <a:t>บรรยากาศเป็นกันเอง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1800"/>
                <a:t>มีผู้ฟังที่ดีก่อให้เกิดการเรียนรู้และให้ผู้เล่าสามารถเล่าเรื่องได้อย่างมีประสิทธิภาพ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5632174" y="3724411"/>
              <a:ext cx="152400" cy="10474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575312" y="4861367"/>
              <a:ext cx="400878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800"/>
                <a:t>การเล่าเรื่องที่ดี (</a:t>
              </a:r>
              <a:r>
                <a:rPr lang="en-US" sz="1800" dirty="0"/>
                <a:t>What, Why, How to)</a:t>
              </a:r>
            </a:p>
            <a:p>
              <a:r>
                <a:rPr lang="en-US" sz="1800" dirty="0"/>
                <a:t>* </a:t>
              </a:r>
              <a:r>
                <a:rPr lang="th-TH" sz="1800"/>
                <a:t>เล่าจากประสบการณ์จริงจากการทำงาน การเรียนการสอน การแบ่งปัน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3541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085" y="1728789"/>
            <a:ext cx="10504996" cy="37103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8590" y="137160"/>
            <a:ext cx="2526030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คำถามเพื่องานวิจัย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0366" y="775097"/>
            <a:ext cx="82428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/>
              <a:t>ผอ จะส่งเสริมให้ครูเป็น </a:t>
            </a:r>
            <a:r>
              <a:rPr lang="en-US" b="1" dirty="0"/>
              <a:t>COACH </a:t>
            </a:r>
            <a:r>
              <a:rPr lang="th-TH" b="1"/>
              <a:t>ที่ดีได้อย่างไร</a:t>
            </a:r>
          </a:p>
          <a:p>
            <a:pPr algn="ctr"/>
            <a:r>
              <a:rPr lang="th-TH" sz="14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การพัฒนาศักยภาพของครูสู่การเป็น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COACH </a:t>
            </a:r>
            <a:r>
              <a:rPr lang="th-TH" sz="14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ที่ดีเพื่อสามารถตั้งคำถามชวนเด็กคิด/วิเคราะห์ได้ด้วยตัวเอง</a:t>
            </a:r>
          </a:p>
        </p:txBody>
      </p:sp>
    </p:spTree>
    <p:extLst>
      <p:ext uri="{BB962C8B-B14F-4D97-AF65-F5344CB8AC3E}">
        <p14:creationId xmlns:p14="http://schemas.microsoft.com/office/powerpoint/2010/main" val="47969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668" y="2028759"/>
            <a:ext cx="11191152" cy="38871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8590" y="137160"/>
            <a:ext cx="2526030" cy="42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th-TH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ประมวลกิจกรรมวิจัย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46471" y="1042759"/>
            <a:ext cx="82428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/>
              <a:t>ผอ จะส่งเสริมให้ครูเป็น </a:t>
            </a:r>
            <a:r>
              <a:rPr lang="en-US" b="1" dirty="0"/>
              <a:t>COACH </a:t>
            </a:r>
            <a:r>
              <a:rPr lang="th-TH" b="1"/>
              <a:t>ที่ดีได้อย่างไร</a:t>
            </a:r>
          </a:p>
          <a:p>
            <a:pPr algn="ctr"/>
            <a:r>
              <a:rPr lang="th-TH" sz="14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การพัฒนาศักยภาพของครูสู่การเป็น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COACH </a:t>
            </a:r>
            <a:r>
              <a:rPr lang="th-TH" sz="140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ที่ดีเพื่อสามารถตั้งคำถามชวนเด็กคิด/วิเคราะห์ได้ด้วยตัวเอง</a:t>
            </a:r>
          </a:p>
        </p:txBody>
      </p:sp>
    </p:spTree>
    <p:extLst>
      <p:ext uri="{BB962C8B-B14F-4D97-AF65-F5344CB8AC3E}">
        <p14:creationId xmlns:p14="http://schemas.microsoft.com/office/powerpoint/2010/main" val="551495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1257</Words>
  <Application>Microsoft Office PowerPoint</Application>
  <PresentationFormat>Custom</PresentationFormat>
  <Paragraphs>155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NAMPHUENG LAKKITJAROEN</dc:creator>
  <cp:lastModifiedBy>sasinee</cp:lastModifiedBy>
  <cp:revision>23</cp:revision>
  <dcterms:created xsi:type="dcterms:W3CDTF">2017-08-10T10:26:05Z</dcterms:created>
  <dcterms:modified xsi:type="dcterms:W3CDTF">2017-10-17T10:09:28Z</dcterms:modified>
</cp:coreProperties>
</file>